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18288000" cy="10287000"/>
  <p:notesSz cx="6858000" cy="9144000"/>
  <p:embeddedFontLst>
    <p:embeddedFont>
      <p:font typeface="Archivo Black" panose="020B0604020202020204" charset="0"/>
      <p:regular r:id="rId54"/>
    </p:embeddedFont>
    <p:embeddedFont>
      <p:font typeface="Gagalin" panose="020B0604020202020204" charset="0"/>
      <p:regular r:id="rId55"/>
    </p:embeddedFont>
    <p:embeddedFont>
      <p:font typeface="Montserrat Bold" panose="020B0604020202020204" charset="0"/>
      <p:regular r:id="rId56"/>
    </p:embeddedFont>
    <p:embeddedFont>
      <p:font typeface="Open Sans Bold" panose="020B0604020202020204" charset="0"/>
      <p:regular r:id="rId57"/>
    </p:embeddedFont>
    <p:embeddedFont>
      <p:font typeface="Roboto Bold" panose="020B0604020202020204" charset="0"/>
      <p:regular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3" d="100"/>
          <a:sy n="73" d="100"/>
        </p:scale>
        <p:origin x="594"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5.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3/4/2024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3/4/2024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svg"/><Relationship Id="rId7"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5.sv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9.svg"/><Relationship Id="rId7" Type="http://schemas.openxmlformats.org/officeDocument/2006/relationships/image" Target="../media/image21.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eg"/><Relationship Id="rId7" Type="http://schemas.openxmlformats.org/officeDocument/2006/relationships/image" Target="../media/image44.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_rels/slide47.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 Id="rId9" Type="http://schemas.openxmlformats.org/officeDocument/2006/relationships/image" Target="../media/image56.jpeg"/></Relationships>
</file>

<file path=ppt/slides/_rels/slide48.xml.rels><?xml version="1.0" encoding="UTF-8" standalone="yes"?>
<Relationships xmlns="http://schemas.openxmlformats.org/package/2006/relationships"><Relationship Id="rId8" Type="http://schemas.openxmlformats.org/officeDocument/2006/relationships/image" Target="../media/image63.jpeg"/><Relationship Id="rId3" Type="http://schemas.openxmlformats.org/officeDocument/2006/relationships/image" Target="../media/image58.jpeg"/><Relationship Id="rId7" Type="http://schemas.openxmlformats.org/officeDocument/2006/relationships/image" Target="../media/image62.jpeg"/><Relationship Id="rId2"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 Id="rId9" Type="http://schemas.openxmlformats.org/officeDocument/2006/relationships/image" Target="../media/image64.png"/></Relationships>
</file>

<file path=ppt/slides/_rels/slide4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5" Type="http://schemas.openxmlformats.org/officeDocument/2006/relationships/image" Target="../media/image68.png"/><Relationship Id="rId4" Type="http://schemas.openxmlformats.org/officeDocument/2006/relationships/image" Target="../media/image67.png"/></Relationships>
</file>

<file path=ppt/slides/_rels/slide50.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png"/><Relationship Id="rId7" Type="http://schemas.openxmlformats.org/officeDocument/2006/relationships/image" Target="../media/image74.jpeg"/><Relationship Id="rId2"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png"/></Relationships>
</file>

<file path=ppt/slides/_rels/slide51.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8F8"/>
        </a:solidFill>
        <a:effectLst/>
      </p:bgPr>
    </p:bg>
    <p:spTree>
      <p:nvGrpSpPr>
        <p:cNvPr id="1" name=""/>
        <p:cNvGrpSpPr/>
        <p:nvPr/>
      </p:nvGrpSpPr>
      <p:grpSpPr>
        <a:xfrm>
          <a:off x="0" y="0"/>
          <a:ext cx="0" cy="0"/>
          <a:chOff x="0" y="0"/>
          <a:chExt cx="0" cy="0"/>
        </a:xfrm>
      </p:grpSpPr>
      <p:sp>
        <p:nvSpPr>
          <p:cNvPr id="2" name="Freeform 2"/>
          <p:cNvSpPr/>
          <p:nvPr/>
        </p:nvSpPr>
        <p:spPr>
          <a:xfrm>
            <a:off x="-363607" y="-1381609"/>
            <a:ext cx="13050217" cy="13050217"/>
          </a:xfrm>
          <a:custGeom>
            <a:avLst/>
            <a:gdLst/>
            <a:ahLst/>
            <a:cxnLst/>
            <a:rect l="l" t="t" r="r" b="b"/>
            <a:pathLst>
              <a:path w="13050217" h="13050217">
                <a:moveTo>
                  <a:pt x="0" y="0"/>
                </a:moveTo>
                <a:lnTo>
                  <a:pt x="13050217" y="0"/>
                </a:lnTo>
                <a:lnTo>
                  <a:pt x="13050217" y="13050218"/>
                </a:lnTo>
                <a:lnTo>
                  <a:pt x="0" y="130502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2288241">
            <a:off x="-2879766" y="-2099043"/>
            <a:ext cx="14485086" cy="14485086"/>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F02"/>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sp>
        <p:nvSpPr>
          <p:cNvPr id="6" name="Freeform 6"/>
          <p:cNvSpPr/>
          <p:nvPr/>
        </p:nvSpPr>
        <p:spPr>
          <a:xfrm>
            <a:off x="13708205" y="8806755"/>
            <a:ext cx="2056376" cy="406134"/>
          </a:xfrm>
          <a:custGeom>
            <a:avLst/>
            <a:gdLst/>
            <a:ahLst/>
            <a:cxnLst/>
            <a:rect l="l" t="t" r="r" b="b"/>
            <a:pathLst>
              <a:path w="2056376" h="406134">
                <a:moveTo>
                  <a:pt x="0" y="0"/>
                </a:moveTo>
                <a:lnTo>
                  <a:pt x="2056376" y="0"/>
                </a:lnTo>
                <a:lnTo>
                  <a:pt x="2056376" y="406134"/>
                </a:lnTo>
                <a:lnTo>
                  <a:pt x="0" y="406134"/>
                </a:lnTo>
                <a:lnTo>
                  <a:pt x="0" y="0"/>
                </a:lnTo>
                <a:close/>
              </a:path>
            </a:pathLst>
          </a:custGeom>
          <a:blipFill>
            <a:blip r:embed="rId4"/>
            <a:stretch>
              <a:fillRect/>
            </a:stretch>
          </a:blipFill>
        </p:spPr>
      </p:sp>
      <p:grpSp>
        <p:nvGrpSpPr>
          <p:cNvPr id="7" name="Group 7"/>
          <p:cNvGrpSpPr/>
          <p:nvPr/>
        </p:nvGrpSpPr>
        <p:grpSpPr>
          <a:xfrm>
            <a:off x="14531896" y="8838323"/>
            <a:ext cx="2749976" cy="839955"/>
            <a:chOff x="0" y="0"/>
            <a:chExt cx="1005179" cy="307023"/>
          </a:xfrm>
        </p:grpSpPr>
        <p:sp>
          <p:nvSpPr>
            <p:cNvPr id="8" name="Freeform 8"/>
            <p:cNvSpPr/>
            <p:nvPr/>
          </p:nvSpPr>
          <p:spPr>
            <a:xfrm>
              <a:off x="0" y="0"/>
              <a:ext cx="1005179" cy="307023"/>
            </a:xfrm>
            <a:custGeom>
              <a:avLst/>
              <a:gdLst/>
              <a:ahLst/>
              <a:cxnLst/>
              <a:rect l="l" t="t" r="r" b="b"/>
              <a:pathLst>
                <a:path w="1005179" h="307023">
                  <a:moveTo>
                    <a:pt x="129502" y="0"/>
                  </a:moveTo>
                  <a:lnTo>
                    <a:pt x="875677" y="0"/>
                  </a:lnTo>
                  <a:cubicBezTo>
                    <a:pt x="947199" y="0"/>
                    <a:pt x="1005179" y="57980"/>
                    <a:pt x="1005179" y="129502"/>
                  </a:cubicBezTo>
                  <a:lnTo>
                    <a:pt x="1005179" y="177520"/>
                  </a:lnTo>
                  <a:cubicBezTo>
                    <a:pt x="1005179" y="249043"/>
                    <a:pt x="947199" y="307023"/>
                    <a:pt x="875677" y="307023"/>
                  </a:cubicBezTo>
                  <a:lnTo>
                    <a:pt x="129502" y="307023"/>
                  </a:lnTo>
                  <a:cubicBezTo>
                    <a:pt x="57980" y="307023"/>
                    <a:pt x="0" y="249043"/>
                    <a:pt x="0" y="177520"/>
                  </a:cubicBezTo>
                  <a:lnTo>
                    <a:pt x="0" y="129502"/>
                  </a:lnTo>
                  <a:cubicBezTo>
                    <a:pt x="0" y="57980"/>
                    <a:pt x="57980" y="0"/>
                    <a:pt x="129502" y="0"/>
                  </a:cubicBezTo>
                  <a:close/>
                </a:path>
              </a:pathLst>
            </a:custGeom>
            <a:solidFill>
              <a:srgbClr val="F4F6FC"/>
            </a:solidFill>
            <a:ln w="85725" cap="rnd">
              <a:solidFill>
                <a:srgbClr val="120052"/>
              </a:solidFill>
              <a:prstDash val="solid"/>
              <a:round/>
            </a:ln>
          </p:spPr>
        </p:sp>
        <p:sp>
          <p:nvSpPr>
            <p:cNvPr id="9" name="TextBox 9"/>
            <p:cNvSpPr txBox="1"/>
            <p:nvPr/>
          </p:nvSpPr>
          <p:spPr>
            <a:xfrm>
              <a:off x="0" y="-66675"/>
              <a:ext cx="1005179" cy="373698"/>
            </a:xfrm>
            <a:prstGeom prst="rect">
              <a:avLst/>
            </a:prstGeom>
          </p:spPr>
          <p:txBody>
            <a:bodyPr lIns="0" tIns="0" rIns="0" bIns="0" rtlCol="0" anchor="ctr"/>
            <a:lstStyle/>
            <a:p>
              <a:pPr algn="ctr">
                <a:lnSpc>
                  <a:spcPts val="4339"/>
                </a:lnSpc>
              </a:pPr>
              <a:r>
                <a:rPr lang="en-US" sz="3099">
                  <a:solidFill>
                    <a:srgbClr val="120052"/>
                  </a:solidFill>
                  <a:latin typeface="Montserrat Bold"/>
                </a:rPr>
                <a:t>Comenzar</a:t>
              </a:r>
            </a:p>
          </p:txBody>
        </p:sp>
      </p:grpSp>
      <p:sp>
        <p:nvSpPr>
          <p:cNvPr id="10" name="Freeform 10"/>
          <p:cNvSpPr/>
          <p:nvPr/>
        </p:nvSpPr>
        <p:spPr>
          <a:xfrm>
            <a:off x="12686610" y="1866796"/>
            <a:ext cx="5179965" cy="4734812"/>
          </a:xfrm>
          <a:custGeom>
            <a:avLst/>
            <a:gdLst/>
            <a:ahLst/>
            <a:cxnLst/>
            <a:rect l="l" t="t" r="r" b="b"/>
            <a:pathLst>
              <a:path w="5179965" h="4734812">
                <a:moveTo>
                  <a:pt x="0" y="0"/>
                </a:moveTo>
                <a:lnTo>
                  <a:pt x="5179965" y="0"/>
                </a:lnTo>
                <a:lnTo>
                  <a:pt x="5179965" y="4734812"/>
                </a:lnTo>
                <a:lnTo>
                  <a:pt x="0" y="4734812"/>
                </a:lnTo>
                <a:lnTo>
                  <a:pt x="0" y="0"/>
                </a:lnTo>
                <a:close/>
              </a:path>
            </a:pathLst>
          </a:custGeom>
          <a:blipFill>
            <a:blip r:embed="rId5"/>
            <a:stretch>
              <a:fillRect/>
            </a:stretch>
          </a:blipFill>
        </p:spPr>
      </p:sp>
      <p:sp>
        <p:nvSpPr>
          <p:cNvPr id="11" name="TextBox 11"/>
          <p:cNvSpPr txBox="1"/>
          <p:nvPr/>
        </p:nvSpPr>
        <p:spPr>
          <a:xfrm>
            <a:off x="178130" y="2159057"/>
            <a:ext cx="10589342" cy="4035990"/>
          </a:xfrm>
          <a:prstGeom prst="rect">
            <a:avLst/>
          </a:prstGeom>
        </p:spPr>
        <p:txBody>
          <a:bodyPr lIns="0" tIns="0" rIns="0" bIns="0" rtlCol="0" anchor="t">
            <a:spAutoFit/>
          </a:bodyPr>
          <a:lstStyle/>
          <a:p>
            <a:pPr algn="ctr">
              <a:lnSpc>
                <a:spcPts val="8045"/>
              </a:lnSpc>
              <a:spcBef>
                <a:spcPct val="0"/>
              </a:spcBef>
            </a:pPr>
            <a:r>
              <a:rPr lang="en-US" sz="5746">
                <a:solidFill>
                  <a:srgbClr val="000000"/>
                </a:solidFill>
                <a:latin typeface="Montserrat Bold"/>
              </a:rPr>
              <a:t>INFORME DE RENDICIÓN DE CUENTAS "INSTITUCIÓN TÉCNICA EDUCATIVA  ANDRÉS BELLO"</a:t>
            </a:r>
          </a:p>
        </p:txBody>
      </p:sp>
      <p:sp>
        <p:nvSpPr>
          <p:cNvPr id="12" name="TextBox 12"/>
          <p:cNvSpPr txBox="1"/>
          <p:nvPr/>
        </p:nvSpPr>
        <p:spPr>
          <a:xfrm>
            <a:off x="3888248" y="7105560"/>
            <a:ext cx="2230487" cy="1576069"/>
          </a:xfrm>
          <a:prstGeom prst="rect">
            <a:avLst/>
          </a:prstGeom>
        </p:spPr>
        <p:txBody>
          <a:bodyPr lIns="0" tIns="0" rIns="0" bIns="0" rtlCol="0" anchor="t">
            <a:spAutoFit/>
          </a:bodyPr>
          <a:lstStyle/>
          <a:p>
            <a:pPr algn="ctr">
              <a:lnSpc>
                <a:spcPts val="12880"/>
              </a:lnSpc>
            </a:pPr>
            <a:r>
              <a:rPr lang="en-US" sz="9200">
                <a:solidFill>
                  <a:srgbClr val="E72D00"/>
                </a:solidFill>
                <a:latin typeface="Gagalin"/>
              </a:rPr>
              <a:t>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63607" y="-1381609"/>
            <a:ext cx="13050217" cy="13050217"/>
          </a:xfrm>
          <a:custGeom>
            <a:avLst/>
            <a:gdLst/>
            <a:ahLst/>
            <a:cxnLst/>
            <a:rect l="l" t="t" r="r" b="b"/>
            <a:pathLst>
              <a:path w="13050217" h="13050217">
                <a:moveTo>
                  <a:pt x="0" y="0"/>
                </a:moveTo>
                <a:lnTo>
                  <a:pt x="13050217" y="0"/>
                </a:lnTo>
                <a:lnTo>
                  <a:pt x="13050217" y="13050218"/>
                </a:lnTo>
                <a:lnTo>
                  <a:pt x="0" y="130502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2288241">
            <a:off x="-4002417" y="-6250404"/>
            <a:ext cx="20763884" cy="2076388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F02"/>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r">
                <a:lnSpc>
                  <a:spcPts val="3360"/>
                </a:lnSpc>
              </a:pPr>
              <a:endParaRPr/>
            </a:p>
          </p:txBody>
        </p:sp>
      </p:grpSp>
      <p:sp>
        <p:nvSpPr>
          <p:cNvPr id="6" name="Freeform 6"/>
          <p:cNvSpPr/>
          <p:nvPr/>
        </p:nvSpPr>
        <p:spPr>
          <a:xfrm>
            <a:off x="499100" y="2014636"/>
            <a:ext cx="16410362" cy="7145345"/>
          </a:xfrm>
          <a:custGeom>
            <a:avLst/>
            <a:gdLst/>
            <a:ahLst/>
            <a:cxnLst/>
            <a:rect l="l" t="t" r="r" b="b"/>
            <a:pathLst>
              <a:path w="16410362" h="7145345">
                <a:moveTo>
                  <a:pt x="0" y="0"/>
                </a:moveTo>
                <a:lnTo>
                  <a:pt x="16410362" y="0"/>
                </a:lnTo>
                <a:lnTo>
                  <a:pt x="16410362" y="7145345"/>
                </a:lnTo>
                <a:lnTo>
                  <a:pt x="0" y="7145345"/>
                </a:lnTo>
                <a:lnTo>
                  <a:pt x="0" y="0"/>
                </a:lnTo>
                <a:close/>
              </a:path>
            </a:pathLst>
          </a:custGeom>
          <a:blipFill>
            <a:blip r:embed="rId4"/>
            <a:stretch>
              <a:fillRect/>
            </a:stretch>
          </a:blipFill>
        </p:spPr>
      </p:sp>
      <p:sp>
        <p:nvSpPr>
          <p:cNvPr id="7" name="TextBox 7"/>
          <p:cNvSpPr txBox="1"/>
          <p:nvPr/>
        </p:nvSpPr>
        <p:spPr>
          <a:xfrm>
            <a:off x="3732875" y="132211"/>
            <a:ext cx="9064626" cy="1135613"/>
          </a:xfrm>
          <a:prstGeom prst="rect">
            <a:avLst/>
          </a:prstGeom>
        </p:spPr>
        <p:txBody>
          <a:bodyPr lIns="0" tIns="0" rIns="0" bIns="0" rtlCol="0" anchor="t">
            <a:spAutoFit/>
          </a:bodyPr>
          <a:lstStyle/>
          <a:p>
            <a:pPr algn="ctr">
              <a:lnSpc>
                <a:spcPts val="9332"/>
              </a:lnSpc>
            </a:pPr>
            <a:r>
              <a:rPr lang="en-US" sz="6665">
                <a:solidFill>
                  <a:srgbClr val="FFFFFF"/>
                </a:solidFill>
                <a:latin typeface="Open Sans Bold"/>
              </a:rPr>
              <a:t>PRESENTACIÓN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grpSp>
        <p:nvGrpSpPr>
          <p:cNvPr id="2" name="Group 2"/>
          <p:cNvGrpSpPr/>
          <p:nvPr/>
        </p:nvGrpSpPr>
        <p:grpSpPr>
          <a:xfrm>
            <a:off x="11024906" y="4021509"/>
            <a:ext cx="6234394" cy="623439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4991466" y="0"/>
            <a:ext cx="6020166" cy="10431709"/>
            <a:chOff x="0" y="0"/>
            <a:chExt cx="1453032" cy="2517805"/>
          </a:xfrm>
        </p:grpSpPr>
        <p:sp>
          <p:nvSpPr>
            <p:cNvPr id="6" name="Freeform 6"/>
            <p:cNvSpPr/>
            <p:nvPr/>
          </p:nvSpPr>
          <p:spPr>
            <a:xfrm>
              <a:off x="0" y="0"/>
              <a:ext cx="1453032" cy="2517805"/>
            </a:xfrm>
            <a:custGeom>
              <a:avLst/>
              <a:gdLst/>
              <a:ahLst/>
              <a:cxnLst/>
              <a:rect l="l" t="t" r="r" b="b"/>
              <a:pathLst>
                <a:path w="1453032" h="2517805">
                  <a:moveTo>
                    <a:pt x="0" y="0"/>
                  </a:moveTo>
                  <a:lnTo>
                    <a:pt x="1453032" y="0"/>
                  </a:lnTo>
                  <a:lnTo>
                    <a:pt x="1453032" y="2517805"/>
                  </a:lnTo>
                  <a:lnTo>
                    <a:pt x="0" y="2517805"/>
                  </a:lnTo>
                  <a:close/>
                </a:path>
              </a:pathLst>
            </a:custGeom>
            <a:solidFill>
              <a:srgbClr val="AADF02"/>
            </a:solidFill>
            <a:ln cap="sq">
              <a:noFill/>
              <a:prstDash val="solid"/>
              <a:miter/>
            </a:ln>
          </p:spPr>
        </p:sp>
        <p:sp>
          <p:nvSpPr>
            <p:cNvPr id="7" name="TextBox 7"/>
            <p:cNvSpPr txBox="1"/>
            <p:nvPr/>
          </p:nvSpPr>
          <p:spPr>
            <a:xfrm>
              <a:off x="0" y="-38100"/>
              <a:ext cx="1453032" cy="2555905"/>
            </a:xfrm>
            <a:prstGeom prst="rect">
              <a:avLst/>
            </a:prstGeom>
          </p:spPr>
          <p:txBody>
            <a:bodyPr lIns="50800" tIns="50800" rIns="50800" bIns="50800" rtlCol="0" anchor="ctr"/>
            <a:lstStyle/>
            <a:p>
              <a:pPr marL="0" lvl="0" indent="0" algn="ctr">
                <a:lnSpc>
                  <a:spcPts val="3360"/>
                </a:lnSpc>
                <a:spcBef>
                  <a:spcPct val="0"/>
                </a:spcBef>
              </a:pPr>
              <a:endParaRPr/>
            </a:p>
          </p:txBody>
        </p:sp>
      </p:grpSp>
      <p:sp>
        <p:nvSpPr>
          <p:cNvPr id="8" name="Freeform 8"/>
          <p:cNvSpPr/>
          <p:nvPr/>
        </p:nvSpPr>
        <p:spPr>
          <a:xfrm>
            <a:off x="16802075" y="9258300"/>
            <a:ext cx="736736" cy="736736"/>
          </a:xfrm>
          <a:custGeom>
            <a:avLst/>
            <a:gdLst/>
            <a:ahLst/>
            <a:cxnLst/>
            <a:rect l="l" t="t" r="r" b="b"/>
            <a:pathLst>
              <a:path w="736736" h="736736">
                <a:moveTo>
                  <a:pt x="0" y="0"/>
                </a:moveTo>
                <a:lnTo>
                  <a:pt x="736736" y="0"/>
                </a:lnTo>
                <a:lnTo>
                  <a:pt x="736736" y="736736"/>
                </a:lnTo>
                <a:lnTo>
                  <a:pt x="0" y="7367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1447161" y="2220775"/>
            <a:ext cx="16091649" cy="2995079"/>
            <a:chOff x="0" y="0"/>
            <a:chExt cx="4238130" cy="788827"/>
          </a:xfrm>
        </p:grpSpPr>
        <p:sp>
          <p:nvSpPr>
            <p:cNvPr id="10" name="Freeform 10"/>
            <p:cNvSpPr/>
            <p:nvPr/>
          </p:nvSpPr>
          <p:spPr>
            <a:xfrm>
              <a:off x="0" y="0"/>
              <a:ext cx="4238130" cy="788827"/>
            </a:xfrm>
            <a:custGeom>
              <a:avLst/>
              <a:gdLst/>
              <a:ahLst/>
              <a:cxnLst/>
              <a:rect l="l" t="t" r="r" b="b"/>
              <a:pathLst>
                <a:path w="4238130" h="788827">
                  <a:moveTo>
                    <a:pt x="4238130" y="0"/>
                  </a:moveTo>
                  <a:lnTo>
                    <a:pt x="0" y="0"/>
                  </a:lnTo>
                  <a:lnTo>
                    <a:pt x="101600" y="394414"/>
                  </a:lnTo>
                  <a:lnTo>
                    <a:pt x="0" y="788827"/>
                  </a:lnTo>
                  <a:lnTo>
                    <a:pt x="4238130" y="788827"/>
                  </a:lnTo>
                  <a:lnTo>
                    <a:pt x="4136530" y="394414"/>
                  </a:lnTo>
                  <a:lnTo>
                    <a:pt x="4238130" y="0"/>
                  </a:lnTo>
                  <a:close/>
                </a:path>
              </a:pathLst>
            </a:custGeom>
            <a:solidFill>
              <a:srgbClr val="028224"/>
            </a:solidFill>
          </p:spPr>
        </p:sp>
        <p:sp>
          <p:nvSpPr>
            <p:cNvPr id="11" name="TextBox 11"/>
            <p:cNvSpPr txBox="1"/>
            <p:nvPr/>
          </p:nvSpPr>
          <p:spPr>
            <a:xfrm>
              <a:off x="88900" y="-47625"/>
              <a:ext cx="4060330" cy="836452"/>
            </a:xfrm>
            <a:prstGeom prst="rect">
              <a:avLst/>
            </a:prstGeom>
          </p:spPr>
          <p:txBody>
            <a:bodyPr lIns="50800" tIns="50800" rIns="50800" bIns="50800" rtlCol="0" anchor="ctr"/>
            <a:lstStyle/>
            <a:p>
              <a:pPr algn="ctr">
                <a:lnSpc>
                  <a:spcPts val="3779"/>
                </a:lnSpc>
              </a:pPr>
              <a:r>
                <a:rPr lang="en-US" sz="2700">
                  <a:solidFill>
                    <a:srgbClr val="FFFFFF"/>
                  </a:solidFill>
                  <a:latin typeface="Montserrat Bold"/>
                </a:rPr>
                <a:t>CONSTITUCIÓN POLÍTICA ARTÍCULOS 2, 103 Y 270, LEYES 136 DE</a:t>
              </a:r>
            </a:p>
            <a:p>
              <a:pPr algn="ctr">
                <a:lnSpc>
                  <a:spcPts val="3779"/>
                </a:lnSpc>
              </a:pPr>
              <a:r>
                <a:rPr lang="en-US" sz="2700">
                  <a:solidFill>
                    <a:srgbClr val="FFFFFF"/>
                  </a:solidFill>
                  <a:latin typeface="Montserrat Bold"/>
                </a:rPr>
                <a:t>1994, 115 DE 1994, 489 DE 1998, 617 DE 2000, 715 DE 2001, 1474</a:t>
              </a:r>
            </a:p>
            <a:p>
              <a:pPr algn="ctr">
                <a:lnSpc>
                  <a:spcPts val="3779"/>
                </a:lnSpc>
              </a:pPr>
              <a:r>
                <a:rPr lang="en-US" sz="2700">
                  <a:solidFill>
                    <a:srgbClr val="FFFFFF"/>
                  </a:solidFill>
                  <a:latin typeface="Montserrat Bold"/>
                </a:rPr>
                <a:t>Y 1450 DE 2011, EL DECRETO 4791 DE 2008, RESOLUCIÓN ORGÁNICA NO. 5544 DE 2003 DE LA CONTRALORÍA GENERAL DE LA REPÚBLICA, RESOLUCIÓN ORGÁNICA NO. 5674 DE 2005 DE LA CONTRALORÍA GENERAL DE LA REPÚBLICA.</a:t>
              </a:r>
            </a:p>
            <a:p>
              <a:pPr algn="ctr">
                <a:lnSpc>
                  <a:spcPts val="3779"/>
                </a:lnSpc>
              </a:pPr>
              <a:endParaRPr lang="en-US" sz="2700">
                <a:solidFill>
                  <a:srgbClr val="FFFFFF"/>
                </a:solidFill>
                <a:latin typeface="Montserrat Bold"/>
              </a:endParaRPr>
            </a:p>
          </p:txBody>
        </p:sp>
      </p:grpSp>
      <p:grpSp>
        <p:nvGrpSpPr>
          <p:cNvPr id="12" name="Group 12"/>
          <p:cNvGrpSpPr/>
          <p:nvPr/>
        </p:nvGrpSpPr>
        <p:grpSpPr>
          <a:xfrm>
            <a:off x="1447161" y="6384427"/>
            <a:ext cx="16091649" cy="2042579"/>
            <a:chOff x="0" y="0"/>
            <a:chExt cx="4238130" cy="537963"/>
          </a:xfrm>
        </p:grpSpPr>
        <p:sp>
          <p:nvSpPr>
            <p:cNvPr id="13" name="Freeform 13"/>
            <p:cNvSpPr/>
            <p:nvPr/>
          </p:nvSpPr>
          <p:spPr>
            <a:xfrm>
              <a:off x="0" y="0"/>
              <a:ext cx="4238130" cy="537963"/>
            </a:xfrm>
            <a:custGeom>
              <a:avLst/>
              <a:gdLst/>
              <a:ahLst/>
              <a:cxnLst/>
              <a:rect l="l" t="t" r="r" b="b"/>
              <a:pathLst>
                <a:path w="4238130" h="537963">
                  <a:moveTo>
                    <a:pt x="4238130" y="0"/>
                  </a:moveTo>
                  <a:lnTo>
                    <a:pt x="0" y="0"/>
                  </a:lnTo>
                  <a:lnTo>
                    <a:pt x="101600" y="268982"/>
                  </a:lnTo>
                  <a:lnTo>
                    <a:pt x="0" y="537963"/>
                  </a:lnTo>
                  <a:lnTo>
                    <a:pt x="4238130" y="537963"/>
                  </a:lnTo>
                  <a:lnTo>
                    <a:pt x="4136530" y="268982"/>
                  </a:lnTo>
                  <a:lnTo>
                    <a:pt x="4238130" y="0"/>
                  </a:lnTo>
                  <a:close/>
                </a:path>
              </a:pathLst>
            </a:custGeom>
            <a:solidFill>
              <a:srgbClr val="AADF02"/>
            </a:solidFill>
          </p:spPr>
        </p:sp>
        <p:sp>
          <p:nvSpPr>
            <p:cNvPr id="14" name="TextBox 14"/>
            <p:cNvSpPr txBox="1"/>
            <p:nvPr/>
          </p:nvSpPr>
          <p:spPr>
            <a:xfrm>
              <a:off x="88900" y="-47625"/>
              <a:ext cx="4060330" cy="585588"/>
            </a:xfrm>
            <a:prstGeom prst="rect">
              <a:avLst/>
            </a:prstGeom>
          </p:spPr>
          <p:txBody>
            <a:bodyPr lIns="50800" tIns="50800" rIns="50800" bIns="50800" rtlCol="0" anchor="ctr"/>
            <a:lstStyle/>
            <a:p>
              <a:pPr algn="ctr">
                <a:lnSpc>
                  <a:spcPts val="3779"/>
                </a:lnSpc>
              </a:pPr>
              <a:r>
                <a:rPr lang="en-US" sz="2700">
                  <a:solidFill>
                    <a:srgbClr val="000000"/>
                  </a:solidFill>
                  <a:latin typeface="Montserrat Bold"/>
                </a:rPr>
                <a:t>PRINCIPIOS CONSTITUCIONALES: TRANSPARENCIA, RESPONSABILIDAD, EFICACIA, EFICIENCIA E IMPARCIALIDAD Y PARTICIPACIÓN CIUDADANA EN EL MANEJO DE LOS RECURSOS PÚBLICOS Y LOS PROYECTOS PRESENTADOS.</a:t>
              </a:r>
            </a:p>
            <a:p>
              <a:pPr algn="ctr">
                <a:lnSpc>
                  <a:spcPts val="3779"/>
                </a:lnSpc>
              </a:pPr>
              <a:endParaRPr lang="en-US" sz="2700">
                <a:solidFill>
                  <a:srgbClr val="000000"/>
                </a:solidFill>
                <a:latin typeface="Montserrat Bold"/>
              </a:endParaRPr>
            </a:p>
          </p:txBody>
        </p:sp>
      </p:grpSp>
      <p:sp>
        <p:nvSpPr>
          <p:cNvPr id="15" name="TextBox 15"/>
          <p:cNvSpPr txBox="1"/>
          <p:nvPr/>
        </p:nvSpPr>
        <p:spPr>
          <a:xfrm>
            <a:off x="1447161" y="272881"/>
            <a:ext cx="16769730" cy="1009650"/>
          </a:xfrm>
          <a:prstGeom prst="rect">
            <a:avLst/>
          </a:prstGeom>
        </p:spPr>
        <p:txBody>
          <a:bodyPr lIns="0" tIns="0" rIns="0" bIns="0" rtlCol="0" anchor="t">
            <a:spAutoFit/>
          </a:bodyPr>
          <a:lstStyle/>
          <a:p>
            <a:pPr marL="0" lvl="0" indent="0" algn="ctr">
              <a:lnSpc>
                <a:spcPts val="7920"/>
              </a:lnSpc>
              <a:spcBef>
                <a:spcPct val="0"/>
              </a:spcBef>
            </a:pPr>
            <a:r>
              <a:rPr lang="en-US" sz="6600">
                <a:solidFill>
                  <a:srgbClr val="004AAD"/>
                </a:solidFill>
                <a:latin typeface="Roboto Bold"/>
              </a:rPr>
              <a:t>MARCO LEGAL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grpSp>
        <p:nvGrpSpPr>
          <p:cNvPr id="2" name="Group 2"/>
          <p:cNvGrpSpPr/>
          <p:nvPr/>
        </p:nvGrpSpPr>
        <p:grpSpPr>
          <a:xfrm>
            <a:off x="9658935" y="1861342"/>
            <a:ext cx="8229600" cy="822960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F02"/>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10656538" y="3023906"/>
            <a:ext cx="6234394" cy="623439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11832431" y="5461539"/>
            <a:ext cx="3955781" cy="395578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8224"/>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4991466" y="0"/>
            <a:ext cx="6020166" cy="10431709"/>
            <a:chOff x="0" y="0"/>
            <a:chExt cx="1453032" cy="2517805"/>
          </a:xfrm>
        </p:grpSpPr>
        <p:sp>
          <p:nvSpPr>
            <p:cNvPr id="12" name="Freeform 12"/>
            <p:cNvSpPr/>
            <p:nvPr/>
          </p:nvSpPr>
          <p:spPr>
            <a:xfrm>
              <a:off x="0" y="0"/>
              <a:ext cx="1453032" cy="2517805"/>
            </a:xfrm>
            <a:custGeom>
              <a:avLst/>
              <a:gdLst/>
              <a:ahLst/>
              <a:cxnLst/>
              <a:rect l="l" t="t" r="r" b="b"/>
              <a:pathLst>
                <a:path w="1453032" h="2517805">
                  <a:moveTo>
                    <a:pt x="0" y="0"/>
                  </a:moveTo>
                  <a:lnTo>
                    <a:pt x="1453032" y="0"/>
                  </a:lnTo>
                  <a:lnTo>
                    <a:pt x="1453032" y="2517805"/>
                  </a:lnTo>
                  <a:lnTo>
                    <a:pt x="0" y="2517805"/>
                  </a:lnTo>
                  <a:close/>
                </a:path>
              </a:pathLst>
            </a:custGeom>
            <a:solidFill>
              <a:srgbClr val="028224"/>
            </a:solidFill>
            <a:ln cap="sq">
              <a:noFill/>
              <a:prstDash val="solid"/>
              <a:miter/>
            </a:ln>
          </p:spPr>
        </p:sp>
        <p:sp>
          <p:nvSpPr>
            <p:cNvPr id="13" name="TextBox 13"/>
            <p:cNvSpPr txBox="1"/>
            <p:nvPr/>
          </p:nvSpPr>
          <p:spPr>
            <a:xfrm>
              <a:off x="0" y="-38100"/>
              <a:ext cx="1453032" cy="2555905"/>
            </a:xfrm>
            <a:prstGeom prst="rect">
              <a:avLst/>
            </a:prstGeom>
          </p:spPr>
          <p:txBody>
            <a:bodyPr lIns="50800" tIns="50800" rIns="50800" bIns="50800" rtlCol="0" anchor="ctr"/>
            <a:lstStyle/>
            <a:p>
              <a:pPr marL="0" lvl="0" indent="0" algn="ctr">
                <a:lnSpc>
                  <a:spcPts val="3360"/>
                </a:lnSpc>
                <a:spcBef>
                  <a:spcPct val="0"/>
                </a:spcBef>
              </a:pPr>
              <a:endParaRPr/>
            </a:p>
          </p:txBody>
        </p:sp>
      </p:grpSp>
      <p:sp>
        <p:nvSpPr>
          <p:cNvPr id="14" name="Freeform 14"/>
          <p:cNvSpPr/>
          <p:nvPr/>
        </p:nvSpPr>
        <p:spPr>
          <a:xfrm>
            <a:off x="16890932" y="9128974"/>
            <a:ext cx="736736" cy="736736"/>
          </a:xfrm>
          <a:custGeom>
            <a:avLst/>
            <a:gdLst/>
            <a:ahLst/>
            <a:cxnLst/>
            <a:rect l="l" t="t" r="r" b="b"/>
            <a:pathLst>
              <a:path w="736736" h="736736">
                <a:moveTo>
                  <a:pt x="0" y="0"/>
                </a:moveTo>
                <a:lnTo>
                  <a:pt x="736736" y="0"/>
                </a:lnTo>
                <a:lnTo>
                  <a:pt x="736736" y="736736"/>
                </a:lnTo>
                <a:lnTo>
                  <a:pt x="0" y="7367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5" name="Group 15"/>
          <p:cNvGrpSpPr/>
          <p:nvPr/>
        </p:nvGrpSpPr>
        <p:grpSpPr>
          <a:xfrm>
            <a:off x="1447161" y="2230458"/>
            <a:ext cx="7415825" cy="1964106"/>
            <a:chOff x="0" y="0"/>
            <a:chExt cx="1953139" cy="517295"/>
          </a:xfrm>
        </p:grpSpPr>
        <p:sp>
          <p:nvSpPr>
            <p:cNvPr id="16" name="Freeform 16"/>
            <p:cNvSpPr/>
            <p:nvPr/>
          </p:nvSpPr>
          <p:spPr>
            <a:xfrm>
              <a:off x="0" y="0"/>
              <a:ext cx="1953139" cy="517295"/>
            </a:xfrm>
            <a:custGeom>
              <a:avLst/>
              <a:gdLst/>
              <a:ahLst/>
              <a:cxnLst/>
              <a:rect l="l" t="t" r="r" b="b"/>
              <a:pathLst>
                <a:path w="1953139" h="517295">
                  <a:moveTo>
                    <a:pt x="1953139" y="0"/>
                  </a:moveTo>
                  <a:lnTo>
                    <a:pt x="0" y="0"/>
                  </a:lnTo>
                  <a:lnTo>
                    <a:pt x="101600" y="258648"/>
                  </a:lnTo>
                  <a:lnTo>
                    <a:pt x="0" y="517295"/>
                  </a:lnTo>
                  <a:lnTo>
                    <a:pt x="1953139" y="517295"/>
                  </a:lnTo>
                  <a:lnTo>
                    <a:pt x="1851539" y="258648"/>
                  </a:lnTo>
                  <a:lnTo>
                    <a:pt x="1953139" y="0"/>
                  </a:lnTo>
                  <a:close/>
                </a:path>
              </a:pathLst>
            </a:custGeom>
            <a:solidFill>
              <a:srgbClr val="028224"/>
            </a:solidFill>
          </p:spPr>
        </p:sp>
        <p:sp>
          <p:nvSpPr>
            <p:cNvPr id="17" name="TextBox 17"/>
            <p:cNvSpPr txBox="1"/>
            <p:nvPr/>
          </p:nvSpPr>
          <p:spPr>
            <a:xfrm>
              <a:off x="88900" y="-47625"/>
              <a:ext cx="1775339" cy="564920"/>
            </a:xfrm>
            <a:prstGeom prst="rect">
              <a:avLst/>
            </a:prstGeom>
          </p:spPr>
          <p:txBody>
            <a:bodyPr lIns="50800" tIns="50800" rIns="50800" bIns="50800" rtlCol="0" anchor="ctr"/>
            <a:lstStyle/>
            <a:p>
              <a:pPr algn="ctr">
                <a:lnSpc>
                  <a:spcPts val="3640"/>
                </a:lnSpc>
              </a:pPr>
              <a:endParaRPr/>
            </a:p>
            <a:p>
              <a:pPr algn="ctr">
                <a:lnSpc>
                  <a:spcPts val="3640"/>
                </a:lnSpc>
              </a:pPr>
              <a:r>
                <a:rPr lang="en-US" sz="2600">
                  <a:solidFill>
                    <a:srgbClr val="FFFFFF"/>
                  </a:solidFill>
                  <a:latin typeface="Montserrat Bold"/>
                </a:rPr>
                <a:t>RAZÓN SOCIAL: INSTITUCIÓN EDUCATIVA TÉCNICA ANDRÉS BELLO</a:t>
              </a:r>
            </a:p>
            <a:p>
              <a:pPr algn="ctr">
                <a:lnSpc>
                  <a:spcPts val="3640"/>
                </a:lnSpc>
              </a:pPr>
              <a:endParaRPr lang="en-US" sz="2600">
                <a:solidFill>
                  <a:srgbClr val="FFFFFF"/>
                </a:solidFill>
                <a:latin typeface="Montserrat Bold"/>
              </a:endParaRPr>
            </a:p>
          </p:txBody>
        </p:sp>
      </p:grpSp>
      <p:grpSp>
        <p:nvGrpSpPr>
          <p:cNvPr id="18" name="Group 18"/>
          <p:cNvGrpSpPr/>
          <p:nvPr/>
        </p:nvGrpSpPr>
        <p:grpSpPr>
          <a:xfrm>
            <a:off x="1447161" y="4840005"/>
            <a:ext cx="7558042" cy="1807159"/>
            <a:chOff x="0" y="0"/>
            <a:chExt cx="1990595" cy="475960"/>
          </a:xfrm>
        </p:grpSpPr>
        <p:sp>
          <p:nvSpPr>
            <p:cNvPr id="19" name="Freeform 19"/>
            <p:cNvSpPr/>
            <p:nvPr/>
          </p:nvSpPr>
          <p:spPr>
            <a:xfrm>
              <a:off x="0" y="0"/>
              <a:ext cx="1990595" cy="475960"/>
            </a:xfrm>
            <a:custGeom>
              <a:avLst/>
              <a:gdLst/>
              <a:ahLst/>
              <a:cxnLst/>
              <a:rect l="l" t="t" r="r" b="b"/>
              <a:pathLst>
                <a:path w="1990595" h="475960">
                  <a:moveTo>
                    <a:pt x="1990595" y="0"/>
                  </a:moveTo>
                  <a:lnTo>
                    <a:pt x="0" y="0"/>
                  </a:lnTo>
                  <a:lnTo>
                    <a:pt x="101600" y="237980"/>
                  </a:lnTo>
                  <a:lnTo>
                    <a:pt x="0" y="475960"/>
                  </a:lnTo>
                  <a:lnTo>
                    <a:pt x="1990595" y="475960"/>
                  </a:lnTo>
                  <a:lnTo>
                    <a:pt x="1888995" y="237980"/>
                  </a:lnTo>
                  <a:lnTo>
                    <a:pt x="1990595" y="0"/>
                  </a:lnTo>
                  <a:close/>
                </a:path>
              </a:pathLst>
            </a:custGeom>
            <a:solidFill>
              <a:srgbClr val="028224"/>
            </a:solidFill>
          </p:spPr>
        </p:sp>
        <p:sp>
          <p:nvSpPr>
            <p:cNvPr id="20" name="TextBox 20"/>
            <p:cNvSpPr txBox="1"/>
            <p:nvPr/>
          </p:nvSpPr>
          <p:spPr>
            <a:xfrm>
              <a:off x="88900" y="-47625"/>
              <a:ext cx="1812795" cy="523585"/>
            </a:xfrm>
            <a:prstGeom prst="rect">
              <a:avLst/>
            </a:prstGeom>
          </p:spPr>
          <p:txBody>
            <a:bodyPr lIns="50800" tIns="50800" rIns="50800" bIns="50800" rtlCol="0" anchor="ctr"/>
            <a:lstStyle/>
            <a:p>
              <a:pPr algn="ctr">
                <a:lnSpc>
                  <a:spcPts val="3640"/>
                </a:lnSpc>
              </a:pPr>
              <a:r>
                <a:rPr lang="en-US" sz="2600">
                  <a:solidFill>
                    <a:srgbClr val="FFFFFF"/>
                  </a:solidFill>
                  <a:latin typeface="Montserrat Bold"/>
                </a:rPr>
                <a:t>Reconocimiento oficial: RESOLUCIÓN 007401 DEL 17 DE OCTUBRE DE 2018</a:t>
              </a:r>
            </a:p>
            <a:p>
              <a:pPr algn="ctr">
                <a:lnSpc>
                  <a:spcPts val="3640"/>
                </a:lnSpc>
              </a:pPr>
              <a:endParaRPr lang="en-US" sz="2600">
                <a:solidFill>
                  <a:srgbClr val="FFFFFF"/>
                </a:solidFill>
                <a:latin typeface="Montserrat Bold"/>
              </a:endParaRPr>
            </a:p>
          </p:txBody>
        </p:sp>
      </p:grpSp>
      <p:grpSp>
        <p:nvGrpSpPr>
          <p:cNvPr id="21" name="Group 21"/>
          <p:cNvGrpSpPr/>
          <p:nvPr/>
        </p:nvGrpSpPr>
        <p:grpSpPr>
          <a:xfrm>
            <a:off x="1589379" y="7439429"/>
            <a:ext cx="7415825" cy="1807159"/>
            <a:chOff x="0" y="0"/>
            <a:chExt cx="1953139" cy="475960"/>
          </a:xfrm>
        </p:grpSpPr>
        <p:sp>
          <p:nvSpPr>
            <p:cNvPr id="22" name="Freeform 22"/>
            <p:cNvSpPr/>
            <p:nvPr/>
          </p:nvSpPr>
          <p:spPr>
            <a:xfrm>
              <a:off x="0" y="0"/>
              <a:ext cx="1953139" cy="475960"/>
            </a:xfrm>
            <a:custGeom>
              <a:avLst/>
              <a:gdLst/>
              <a:ahLst/>
              <a:cxnLst/>
              <a:rect l="l" t="t" r="r" b="b"/>
              <a:pathLst>
                <a:path w="1953139" h="475960">
                  <a:moveTo>
                    <a:pt x="1953139" y="0"/>
                  </a:moveTo>
                  <a:lnTo>
                    <a:pt x="0" y="0"/>
                  </a:lnTo>
                  <a:lnTo>
                    <a:pt x="101600" y="237980"/>
                  </a:lnTo>
                  <a:lnTo>
                    <a:pt x="0" y="475960"/>
                  </a:lnTo>
                  <a:lnTo>
                    <a:pt x="1953139" y="475960"/>
                  </a:lnTo>
                  <a:lnTo>
                    <a:pt x="1851539" y="237980"/>
                  </a:lnTo>
                  <a:lnTo>
                    <a:pt x="1953139" y="0"/>
                  </a:lnTo>
                  <a:close/>
                </a:path>
              </a:pathLst>
            </a:custGeom>
            <a:solidFill>
              <a:srgbClr val="028224"/>
            </a:solidFill>
          </p:spPr>
        </p:sp>
        <p:sp>
          <p:nvSpPr>
            <p:cNvPr id="23" name="TextBox 23"/>
            <p:cNvSpPr txBox="1"/>
            <p:nvPr/>
          </p:nvSpPr>
          <p:spPr>
            <a:xfrm>
              <a:off x="88900" y="-47625"/>
              <a:ext cx="1775339" cy="523585"/>
            </a:xfrm>
            <a:prstGeom prst="rect">
              <a:avLst/>
            </a:prstGeom>
          </p:spPr>
          <p:txBody>
            <a:bodyPr lIns="50800" tIns="50800" rIns="50800" bIns="50800" rtlCol="0" anchor="ctr"/>
            <a:lstStyle/>
            <a:p>
              <a:pPr algn="ctr">
                <a:lnSpc>
                  <a:spcPts val="3640"/>
                </a:lnSpc>
              </a:pPr>
              <a:r>
                <a:rPr lang="en-US" sz="2600">
                  <a:solidFill>
                    <a:srgbClr val="FFFFFF"/>
                  </a:solidFill>
                  <a:latin typeface="Montserrat Bold"/>
                </a:rPr>
                <a:t> SEDE PRINCIPAL ANDRÉS BELLO: Educación Básica Secundaria, Media Técnica.</a:t>
              </a:r>
            </a:p>
          </p:txBody>
        </p:sp>
      </p:grpSp>
      <p:sp>
        <p:nvSpPr>
          <p:cNvPr id="24" name="TextBox 24"/>
          <p:cNvSpPr txBox="1"/>
          <p:nvPr/>
        </p:nvSpPr>
        <p:spPr>
          <a:xfrm>
            <a:off x="3001251" y="346867"/>
            <a:ext cx="13661304" cy="1009650"/>
          </a:xfrm>
          <a:prstGeom prst="rect">
            <a:avLst/>
          </a:prstGeom>
        </p:spPr>
        <p:txBody>
          <a:bodyPr lIns="0" tIns="0" rIns="0" bIns="0" rtlCol="0" anchor="t">
            <a:spAutoFit/>
          </a:bodyPr>
          <a:lstStyle/>
          <a:p>
            <a:pPr marL="0" lvl="0" indent="0">
              <a:lnSpc>
                <a:spcPts val="7920"/>
              </a:lnSpc>
              <a:spcBef>
                <a:spcPct val="0"/>
              </a:spcBef>
            </a:pPr>
            <a:r>
              <a:rPr lang="en-US" sz="6600">
                <a:solidFill>
                  <a:srgbClr val="004AAD"/>
                </a:solidFill>
                <a:latin typeface="Roboto Bold"/>
              </a:rPr>
              <a:t>Identificación de la Institución </a:t>
            </a:r>
          </a:p>
        </p:txBody>
      </p:sp>
      <p:sp>
        <p:nvSpPr>
          <p:cNvPr id="25" name="TextBox 25"/>
          <p:cNvSpPr txBox="1"/>
          <p:nvPr/>
        </p:nvSpPr>
        <p:spPr>
          <a:xfrm>
            <a:off x="12009858" y="6590014"/>
            <a:ext cx="3600926" cy="2003749"/>
          </a:xfrm>
          <a:prstGeom prst="rect">
            <a:avLst/>
          </a:prstGeom>
        </p:spPr>
        <p:txBody>
          <a:bodyPr lIns="0" tIns="0" rIns="0" bIns="0" rtlCol="0" anchor="t">
            <a:spAutoFit/>
          </a:bodyPr>
          <a:lstStyle/>
          <a:p>
            <a:pPr algn="ctr">
              <a:lnSpc>
                <a:spcPts val="4007"/>
              </a:lnSpc>
            </a:pPr>
            <a:r>
              <a:rPr lang="en-US" sz="2862">
                <a:solidFill>
                  <a:srgbClr val="FFFFFF"/>
                </a:solidFill>
                <a:latin typeface="Montserrat Bold"/>
              </a:rPr>
              <a:t>JORNADAS: MAÑANA, TARDE, NOCTURNA</a:t>
            </a:r>
          </a:p>
          <a:p>
            <a:pPr algn="ctr">
              <a:lnSpc>
                <a:spcPts val="4007"/>
              </a:lnSpc>
            </a:pPr>
            <a:endParaRPr lang="en-US" sz="2862">
              <a:solidFill>
                <a:srgbClr val="FFFFFF"/>
              </a:solidFill>
              <a:latin typeface="Montserrat Bold"/>
            </a:endParaRPr>
          </a:p>
        </p:txBody>
      </p:sp>
      <p:sp>
        <p:nvSpPr>
          <p:cNvPr id="26" name="TextBox 26"/>
          <p:cNvSpPr txBox="1"/>
          <p:nvPr/>
        </p:nvSpPr>
        <p:spPr>
          <a:xfrm>
            <a:off x="11901626" y="2351441"/>
            <a:ext cx="3744218" cy="530860"/>
          </a:xfrm>
          <a:prstGeom prst="rect">
            <a:avLst/>
          </a:prstGeom>
        </p:spPr>
        <p:txBody>
          <a:bodyPr lIns="0" tIns="0" rIns="0" bIns="0" rtlCol="0" anchor="t">
            <a:spAutoFit/>
          </a:bodyPr>
          <a:lstStyle/>
          <a:p>
            <a:pPr algn="ctr">
              <a:lnSpc>
                <a:spcPts val="4339"/>
              </a:lnSpc>
              <a:spcBef>
                <a:spcPct val="0"/>
              </a:spcBef>
            </a:pPr>
            <a:r>
              <a:rPr lang="en-US" sz="3099">
                <a:solidFill>
                  <a:srgbClr val="000000"/>
                </a:solidFill>
                <a:latin typeface="Montserrat Bold"/>
              </a:rPr>
              <a:t>NIT: 824.001.986-0</a:t>
            </a:r>
          </a:p>
        </p:txBody>
      </p:sp>
      <p:sp>
        <p:nvSpPr>
          <p:cNvPr id="27" name="TextBox 27"/>
          <p:cNvSpPr txBox="1"/>
          <p:nvPr/>
        </p:nvSpPr>
        <p:spPr>
          <a:xfrm>
            <a:off x="10656538" y="4021838"/>
            <a:ext cx="6234394" cy="931545"/>
          </a:xfrm>
          <a:prstGeom prst="rect">
            <a:avLst/>
          </a:prstGeom>
        </p:spPr>
        <p:txBody>
          <a:bodyPr lIns="0" tIns="0" rIns="0" bIns="0" rtlCol="0" anchor="t">
            <a:spAutoFit/>
          </a:bodyPr>
          <a:lstStyle/>
          <a:p>
            <a:pPr algn="ctr">
              <a:lnSpc>
                <a:spcPts val="3779"/>
              </a:lnSpc>
              <a:spcBef>
                <a:spcPct val="0"/>
              </a:spcBef>
            </a:pPr>
            <a:r>
              <a:rPr lang="en-US" sz="2700">
                <a:solidFill>
                  <a:srgbClr val="000000"/>
                </a:solidFill>
                <a:latin typeface="Montserrat Bold"/>
              </a:rPr>
              <a:t>MODALIDAD: TÉCNICA                                        Y ACADÉMICA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6FC"/>
        </a:solidFill>
        <a:effectLst/>
      </p:bgPr>
    </p:bg>
    <p:spTree>
      <p:nvGrpSpPr>
        <p:cNvPr id="1" name=""/>
        <p:cNvGrpSpPr/>
        <p:nvPr/>
      </p:nvGrpSpPr>
      <p:grpSpPr>
        <a:xfrm>
          <a:off x="0" y="0"/>
          <a:ext cx="0" cy="0"/>
          <a:chOff x="0" y="0"/>
          <a:chExt cx="0" cy="0"/>
        </a:xfrm>
      </p:grpSpPr>
      <p:grpSp>
        <p:nvGrpSpPr>
          <p:cNvPr id="2" name="Group 2"/>
          <p:cNvGrpSpPr/>
          <p:nvPr/>
        </p:nvGrpSpPr>
        <p:grpSpPr>
          <a:xfrm>
            <a:off x="9695521" y="1813197"/>
            <a:ext cx="8229600" cy="8229600"/>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F02"/>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10656538" y="3023906"/>
            <a:ext cx="6234394" cy="623439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DFDFD"/>
            </a:solidFill>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11832431" y="5461539"/>
            <a:ext cx="3955781" cy="395578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8224"/>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4991466" y="0"/>
            <a:ext cx="6020166" cy="10431709"/>
            <a:chOff x="0" y="0"/>
            <a:chExt cx="1453032" cy="2517805"/>
          </a:xfrm>
        </p:grpSpPr>
        <p:sp>
          <p:nvSpPr>
            <p:cNvPr id="12" name="Freeform 12"/>
            <p:cNvSpPr/>
            <p:nvPr/>
          </p:nvSpPr>
          <p:spPr>
            <a:xfrm>
              <a:off x="0" y="0"/>
              <a:ext cx="1453032" cy="2517805"/>
            </a:xfrm>
            <a:custGeom>
              <a:avLst/>
              <a:gdLst/>
              <a:ahLst/>
              <a:cxnLst/>
              <a:rect l="l" t="t" r="r" b="b"/>
              <a:pathLst>
                <a:path w="1453032" h="2517805">
                  <a:moveTo>
                    <a:pt x="0" y="0"/>
                  </a:moveTo>
                  <a:lnTo>
                    <a:pt x="1453032" y="0"/>
                  </a:lnTo>
                  <a:lnTo>
                    <a:pt x="1453032" y="2517805"/>
                  </a:lnTo>
                  <a:lnTo>
                    <a:pt x="0" y="2517805"/>
                  </a:lnTo>
                  <a:close/>
                </a:path>
              </a:pathLst>
            </a:custGeom>
            <a:solidFill>
              <a:srgbClr val="028224"/>
            </a:solidFill>
            <a:ln cap="sq">
              <a:noFill/>
              <a:prstDash val="solid"/>
              <a:miter/>
            </a:ln>
          </p:spPr>
        </p:sp>
        <p:sp>
          <p:nvSpPr>
            <p:cNvPr id="13" name="TextBox 13"/>
            <p:cNvSpPr txBox="1"/>
            <p:nvPr/>
          </p:nvSpPr>
          <p:spPr>
            <a:xfrm>
              <a:off x="0" y="-38100"/>
              <a:ext cx="1453032" cy="2555905"/>
            </a:xfrm>
            <a:prstGeom prst="rect">
              <a:avLst/>
            </a:prstGeom>
          </p:spPr>
          <p:txBody>
            <a:bodyPr lIns="50800" tIns="50800" rIns="50800" bIns="50800" rtlCol="0" anchor="ctr"/>
            <a:lstStyle/>
            <a:p>
              <a:pPr marL="0" lvl="0" indent="0" algn="ctr">
                <a:lnSpc>
                  <a:spcPts val="3360"/>
                </a:lnSpc>
                <a:spcBef>
                  <a:spcPct val="0"/>
                </a:spcBef>
              </a:pPr>
              <a:endParaRPr/>
            </a:p>
          </p:txBody>
        </p:sp>
      </p:grpSp>
      <p:sp>
        <p:nvSpPr>
          <p:cNvPr id="14" name="Freeform 14"/>
          <p:cNvSpPr/>
          <p:nvPr/>
        </p:nvSpPr>
        <p:spPr>
          <a:xfrm>
            <a:off x="16890932" y="9128974"/>
            <a:ext cx="736736" cy="736736"/>
          </a:xfrm>
          <a:custGeom>
            <a:avLst/>
            <a:gdLst/>
            <a:ahLst/>
            <a:cxnLst/>
            <a:rect l="l" t="t" r="r" b="b"/>
            <a:pathLst>
              <a:path w="736736" h="736736">
                <a:moveTo>
                  <a:pt x="0" y="0"/>
                </a:moveTo>
                <a:lnTo>
                  <a:pt x="736736" y="0"/>
                </a:lnTo>
                <a:lnTo>
                  <a:pt x="736736" y="736736"/>
                </a:lnTo>
                <a:lnTo>
                  <a:pt x="0" y="7367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15" name="Group 15"/>
          <p:cNvGrpSpPr/>
          <p:nvPr/>
        </p:nvGrpSpPr>
        <p:grpSpPr>
          <a:xfrm>
            <a:off x="1654198" y="1533612"/>
            <a:ext cx="7415825" cy="1388059"/>
            <a:chOff x="0" y="0"/>
            <a:chExt cx="1953139" cy="365579"/>
          </a:xfrm>
        </p:grpSpPr>
        <p:sp>
          <p:nvSpPr>
            <p:cNvPr id="16" name="Freeform 16"/>
            <p:cNvSpPr/>
            <p:nvPr/>
          </p:nvSpPr>
          <p:spPr>
            <a:xfrm>
              <a:off x="0" y="0"/>
              <a:ext cx="1953139" cy="365579"/>
            </a:xfrm>
            <a:custGeom>
              <a:avLst/>
              <a:gdLst/>
              <a:ahLst/>
              <a:cxnLst/>
              <a:rect l="l" t="t" r="r" b="b"/>
              <a:pathLst>
                <a:path w="1953139" h="365579">
                  <a:moveTo>
                    <a:pt x="1953139" y="0"/>
                  </a:moveTo>
                  <a:lnTo>
                    <a:pt x="0" y="0"/>
                  </a:lnTo>
                  <a:lnTo>
                    <a:pt x="101600" y="182790"/>
                  </a:lnTo>
                  <a:lnTo>
                    <a:pt x="0" y="365579"/>
                  </a:lnTo>
                  <a:lnTo>
                    <a:pt x="1953139" y="365579"/>
                  </a:lnTo>
                  <a:lnTo>
                    <a:pt x="1851539" y="182790"/>
                  </a:lnTo>
                  <a:lnTo>
                    <a:pt x="1953139" y="0"/>
                  </a:lnTo>
                  <a:close/>
                </a:path>
              </a:pathLst>
            </a:custGeom>
            <a:solidFill>
              <a:srgbClr val="028224"/>
            </a:solidFill>
          </p:spPr>
        </p:sp>
        <p:sp>
          <p:nvSpPr>
            <p:cNvPr id="17" name="TextBox 17"/>
            <p:cNvSpPr txBox="1"/>
            <p:nvPr/>
          </p:nvSpPr>
          <p:spPr>
            <a:xfrm>
              <a:off x="88900" y="-47625"/>
              <a:ext cx="1775339" cy="413204"/>
            </a:xfrm>
            <a:prstGeom prst="rect">
              <a:avLst/>
            </a:prstGeom>
          </p:spPr>
          <p:txBody>
            <a:bodyPr lIns="50800" tIns="50800" rIns="50800" bIns="50800" rtlCol="0" anchor="ctr"/>
            <a:lstStyle/>
            <a:p>
              <a:pPr algn="ctr">
                <a:lnSpc>
                  <a:spcPts val="3640"/>
                </a:lnSpc>
              </a:pPr>
              <a:r>
                <a:rPr lang="en-US" sz="2600">
                  <a:solidFill>
                    <a:srgbClr val="FFFFFF"/>
                  </a:solidFill>
                  <a:latin typeface="Montserrat Bold"/>
                </a:rPr>
                <a:t>SEDE PRIMERO DE MAYO: Pre Escolar, Educación Básica primaria.</a:t>
              </a:r>
            </a:p>
          </p:txBody>
        </p:sp>
      </p:grpSp>
      <p:grpSp>
        <p:nvGrpSpPr>
          <p:cNvPr id="18" name="Group 18"/>
          <p:cNvGrpSpPr/>
          <p:nvPr/>
        </p:nvGrpSpPr>
        <p:grpSpPr>
          <a:xfrm>
            <a:off x="1654198" y="3266435"/>
            <a:ext cx="7558042" cy="1807159"/>
            <a:chOff x="0" y="0"/>
            <a:chExt cx="1990595" cy="475960"/>
          </a:xfrm>
        </p:grpSpPr>
        <p:sp>
          <p:nvSpPr>
            <p:cNvPr id="19" name="Freeform 19"/>
            <p:cNvSpPr/>
            <p:nvPr/>
          </p:nvSpPr>
          <p:spPr>
            <a:xfrm>
              <a:off x="0" y="0"/>
              <a:ext cx="1990595" cy="475960"/>
            </a:xfrm>
            <a:custGeom>
              <a:avLst/>
              <a:gdLst/>
              <a:ahLst/>
              <a:cxnLst/>
              <a:rect l="l" t="t" r="r" b="b"/>
              <a:pathLst>
                <a:path w="1990595" h="475960">
                  <a:moveTo>
                    <a:pt x="1990595" y="0"/>
                  </a:moveTo>
                  <a:lnTo>
                    <a:pt x="0" y="0"/>
                  </a:lnTo>
                  <a:lnTo>
                    <a:pt x="101600" y="237980"/>
                  </a:lnTo>
                  <a:lnTo>
                    <a:pt x="0" y="475960"/>
                  </a:lnTo>
                  <a:lnTo>
                    <a:pt x="1990595" y="475960"/>
                  </a:lnTo>
                  <a:lnTo>
                    <a:pt x="1888995" y="237980"/>
                  </a:lnTo>
                  <a:lnTo>
                    <a:pt x="1990595" y="0"/>
                  </a:lnTo>
                  <a:close/>
                </a:path>
              </a:pathLst>
            </a:custGeom>
            <a:solidFill>
              <a:srgbClr val="028224"/>
            </a:solidFill>
          </p:spPr>
        </p:sp>
        <p:sp>
          <p:nvSpPr>
            <p:cNvPr id="20" name="TextBox 20"/>
            <p:cNvSpPr txBox="1"/>
            <p:nvPr/>
          </p:nvSpPr>
          <p:spPr>
            <a:xfrm>
              <a:off x="88900" y="-47625"/>
              <a:ext cx="1812795" cy="523585"/>
            </a:xfrm>
            <a:prstGeom prst="rect">
              <a:avLst/>
            </a:prstGeom>
          </p:spPr>
          <p:txBody>
            <a:bodyPr lIns="50800" tIns="50800" rIns="50800" bIns="50800" rtlCol="0" anchor="ctr"/>
            <a:lstStyle/>
            <a:p>
              <a:pPr algn="ctr">
                <a:lnSpc>
                  <a:spcPts val="3640"/>
                </a:lnSpc>
              </a:pPr>
              <a:r>
                <a:rPr lang="en-US" sz="2600">
                  <a:solidFill>
                    <a:srgbClr val="FFFFFF"/>
                  </a:solidFill>
                  <a:latin typeface="Montserrat Bold"/>
                </a:rPr>
                <a:t>SEDE PRIMERO DE ABRIL: Pre Escolar, Educación Básica primaria.</a:t>
              </a:r>
            </a:p>
          </p:txBody>
        </p:sp>
      </p:grpSp>
      <p:grpSp>
        <p:nvGrpSpPr>
          <p:cNvPr id="21" name="Group 21"/>
          <p:cNvGrpSpPr/>
          <p:nvPr/>
        </p:nvGrpSpPr>
        <p:grpSpPr>
          <a:xfrm>
            <a:off x="1728175" y="5453200"/>
            <a:ext cx="7415825" cy="1506906"/>
            <a:chOff x="0" y="0"/>
            <a:chExt cx="1953139" cy="396881"/>
          </a:xfrm>
        </p:grpSpPr>
        <p:sp>
          <p:nvSpPr>
            <p:cNvPr id="22" name="Freeform 22"/>
            <p:cNvSpPr/>
            <p:nvPr/>
          </p:nvSpPr>
          <p:spPr>
            <a:xfrm>
              <a:off x="0" y="0"/>
              <a:ext cx="1953139" cy="396881"/>
            </a:xfrm>
            <a:custGeom>
              <a:avLst/>
              <a:gdLst/>
              <a:ahLst/>
              <a:cxnLst/>
              <a:rect l="l" t="t" r="r" b="b"/>
              <a:pathLst>
                <a:path w="1953139" h="396881">
                  <a:moveTo>
                    <a:pt x="1953139" y="0"/>
                  </a:moveTo>
                  <a:lnTo>
                    <a:pt x="0" y="0"/>
                  </a:lnTo>
                  <a:lnTo>
                    <a:pt x="101600" y="198440"/>
                  </a:lnTo>
                  <a:lnTo>
                    <a:pt x="0" y="396881"/>
                  </a:lnTo>
                  <a:lnTo>
                    <a:pt x="1953139" y="396881"/>
                  </a:lnTo>
                  <a:lnTo>
                    <a:pt x="1851539" y="198440"/>
                  </a:lnTo>
                  <a:lnTo>
                    <a:pt x="1953139" y="0"/>
                  </a:lnTo>
                  <a:close/>
                </a:path>
              </a:pathLst>
            </a:custGeom>
            <a:solidFill>
              <a:srgbClr val="028224"/>
            </a:solidFill>
          </p:spPr>
        </p:sp>
        <p:sp>
          <p:nvSpPr>
            <p:cNvPr id="23" name="TextBox 23"/>
            <p:cNvSpPr txBox="1"/>
            <p:nvPr/>
          </p:nvSpPr>
          <p:spPr>
            <a:xfrm>
              <a:off x="88900" y="-47625"/>
              <a:ext cx="1775339" cy="444506"/>
            </a:xfrm>
            <a:prstGeom prst="rect">
              <a:avLst/>
            </a:prstGeom>
          </p:spPr>
          <p:txBody>
            <a:bodyPr lIns="50800" tIns="50800" rIns="50800" bIns="50800" rtlCol="0" anchor="ctr"/>
            <a:lstStyle/>
            <a:p>
              <a:pPr algn="ctr">
                <a:lnSpc>
                  <a:spcPts val="3640"/>
                </a:lnSpc>
              </a:pPr>
              <a:r>
                <a:rPr lang="en-US" sz="2600">
                  <a:solidFill>
                    <a:srgbClr val="FFFFFF"/>
                  </a:solidFill>
                  <a:latin typeface="Montserrat Bold"/>
                </a:rPr>
                <a:t>SEDE VILLA FANNY: Pre Escolar, Educación Básica primaria.</a:t>
              </a:r>
            </a:p>
            <a:p>
              <a:pPr algn="ctr">
                <a:lnSpc>
                  <a:spcPts val="3640"/>
                </a:lnSpc>
              </a:pPr>
              <a:endParaRPr lang="en-US" sz="2600">
                <a:solidFill>
                  <a:srgbClr val="FFFFFF"/>
                </a:solidFill>
                <a:latin typeface="Montserrat Bold"/>
              </a:endParaRPr>
            </a:p>
          </p:txBody>
        </p:sp>
      </p:grpSp>
      <p:sp>
        <p:nvSpPr>
          <p:cNvPr id="24" name="TextBox 24"/>
          <p:cNvSpPr txBox="1"/>
          <p:nvPr/>
        </p:nvSpPr>
        <p:spPr>
          <a:xfrm>
            <a:off x="2864869" y="60597"/>
            <a:ext cx="13661304" cy="1009650"/>
          </a:xfrm>
          <a:prstGeom prst="rect">
            <a:avLst/>
          </a:prstGeom>
        </p:spPr>
        <p:txBody>
          <a:bodyPr lIns="0" tIns="0" rIns="0" bIns="0" rtlCol="0" anchor="t">
            <a:spAutoFit/>
          </a:bodyPr>
          <a:lstStyle/>
          <a:p>
            <a:pPr marL="0" lvl="0" indent="0">
              <a:lnSpc>
                <a:spcPts val="7920"/>
              </a:lnSpc>
              <a:spcBef>
                <a:spcPct val="0"/>
              </a:spcBef>
            </a:pPr>
            <a:r>
              <a:rPr lang="en-US" sz="6600">
                <a:solidFill>
                  <a:srgbClr val="004AAD"/>
                </a:solidFill>
                <a:latin typeface="Roboto Bold"/>
              </a:rPr>
              <a:t>Identificación de la Institución </a:t>
            </a:r>
          </a:p>
        </p:txBody>
      </p:sp>
      <p:sp>
        <p:nvSpPr>
          <p:cNvPr id="25" name="TextBox 25"/>
          <p:cNvSpPr txBox="1"/>
          <p:nvPr/>
        </p:nvSpPr>
        <p:spPr>
          <a:xfrm>
            <a:off x="11866205" y="2351441"/>
            <a:ext cx="3815060" cy="1073785"/>
          </a:xfrm>
          <a:prstGeom prst="rect">
            <a:avLst/>
          </a:prstGeom>
        </p:spPr>
        <p:txBody>
          <a:bodyPr lIns="0" tIns="0" rIns="0" bIns="0" rtlCol="0" anchor="t">
            <a:spAutoFit/>
          </a:bodyPr>
          <a:lstStyle/>
          <a:p>
            <a:pPr algn="ctr">
              <a:lnSpc>
                <a:spcPts val="4339"/>
              </a:lnSpc>
            </a:pPr>
            <a:r>
              <a:rPr lang="en-US" sz="3099">
                <a:solidFill>
                  <a:srgbClr val="000000"/>
                </a:solidFill>
                <a:latin typeface="Montserrat Bold"/>
              </a:rPr>
              <a:t>Naturaleza: MIXTO</a:t>
            </a:r>
          </a:p>
          <a:p>
            <a:pPr algn="ctr">
              <a:lnSpc>
                <a:spcPts val="4339"/>
              </a:lnSpc>
              <a:spcBef>
                <a:spcPct val="0"/>
              </a:spcBef>
            </a:pPr>
            <a:endParaRPr lang="en-US" sz="3099">
              <a:solidFill>
                <a:srgbClr val="000000"/>
              </a:solidFill>
              <a:latin typeface="Montserrat Bold"/>
            </a:endParaRPr>
          </a:p>
        </p:txBody>
      </p:sp>
      <p:sp>
        <p:nvSpPr>
          <p:cNvPr id="26" name="TextBox 26"/>
          <p:cNvSpPr txBox="1"/>
          <p:nvPr/>
        </p:nvSpPr>
        <p:spPr>
          <a:xfrm>
            <a:off x="11795845" y="7222259"/>
            <a:ext cx="3955781" cy="396240"/>
          </a:xfrm>
          <a:prstGeom prst="rect">
            <a:avLst/>
          </a:prstGeom>
        </p:spPr>
        <p:txBody>
          <a:bodyPr lIns="0" tIns="0" rIns="0" bIns="0" rtlCol="0" anchor="t">
            <a:spAutoFit/>
          </a:bodyPr>
          <a:lstStyle/>
          <a:p>
            <a:pPr algn="ctr">
              <a:lnSpc>
                <a:spcPts val="3360"/>
              </a:lnSpc>
              <a:spcBef>
                <a:spcPct val="0"/>
              </a:spcBef>
            </a:pPr>
            <a:r>
              <a:rPr lang="en-US" sz="2400">
                <a:solidFill>
                  <a:srgbClr val="000000"/>
                </a:solidFill>
                <a:latin typeface="Montserrat Bold"/>
              </a:rPr>
              <a:t>CARÁCTER: OFICIAL</a:t>
            </a:r>
          </a:p>
        </p:txBody>
      </p:sp>
      <p:sp>
        <p:nvSpPr>
          <p:cNvPr id="27" name="TextBox 27"/>
          <p:cNvSpPr txBox="1"/>
          <p:nvPr/>
        </p:nvSpPr>
        <p:spPr>
          <a:xfrm>
            <a:off x="10656538" y="4103340"/>
            <a:ext cx="6234394" cy="613411"/>
          </a:xfrm>
          <a:prstGeom prst="rect">
            <a:avLst/>
          </a:prstGeom>
        </p:spPr>
        <p:txBody>
          <a:bodyPr lIns="0" tIns="0" rIns="0" bIns="0" rtlCol="0" anchor="t">
            <a:spAutoFit/>
          </a:bodyPr>
          <a:lstStyle/>
          <a:p>
            <a:pPr algn="ctr">
              <a:lnSpc>
                <a:spcPts val="5039"/>
              </a:lnSpc>
              <a:spcBef>
                <a:spcPct val="0"/>
              </a:spcBef>
            </a:pPr>
            <a:r>
              <a:rPr lang="en-US" sz="3599">
                <a:solidFill>
                  <a:srgbClr val="000000"/>
                </a:solidFill>
                <a:latin typeface="Montserrat Bold"/>
              </a:rPr>
              <a:t>Calendario: A</a:t>
            </a:r>
          </a:p>
        </p:txBody>
      </p:sp>
      <p:grpSp>
        <p:nvGrpSpPr>
          <p:cNvPr id="28" name="Group 28"/>
          <p:cNvGrpSpPr/>
          <p:nvPr/>
        </p:nvGrpSpPr>
        <p:grpSpPr>
          <a:xfrm>
            <a:off x="1654198" y="7204664"/>
            <a:ext cx="7415825" cy="2323783"/>
            <a:chOff x="0" y="0"/>
            <a:chExt cx="1953139" cy="612025"/>
          </a:xfrm>
        </p:grpSpPr>
        <p:sp>
          <p:nvSpPr>
            <p:cNvPr id="29" name="Freeform 29"/>
            <p:cNvSpPr/>
            <p:nvPr/>
          </p:nvSpPr>
          <p:spPr>
            <a:xfrm>
              <a:off x="0" y="0"/>
              <a:ext cx="1953139" cy="612025"/>
            </a:xfrm>
            <a:custGeom>
              <a:avLst/>
              <a:gdLst/>
              <a:ahLst/>
              <a:cxnLst/>
              <a:rect l="l" t="t" r="r" b="b"/>
              <a:pathLst>
                <a:path w="1953139" h="612025">
                  <a:moveTo>
                    <a:pt x="1953139" y="0"/>
                  </a:moveTo>
                  <a:lnTo>
                    <a:pt x="0" y="0"/>
                  </a:lnTo>
                  <a:lnTo>
                    <a:pt x="101600" y="306013"/>
                  </a:lnTo>
                  <a:lnTo>
                    <a:pt x="0" y="612025"/>
                  </a:lnTo>
                  <a:lnTo>
                    <a:pt x="1953139" y="612025"/>
                  </a:lnTo>
                  <a:lnTo>
                    <a:pt x="1851539" y="306013"/>
                  </a:lnTo>
                  <a:lnTo>
                    <a:pt x="1953139" y="0"/>
                  </a:lnTo>
                  <a:close/>
                </a:path>
              </a:pathLst>
            </a:custGeom>
            <a:solidFill>
              <a:srgbClr val="028224"/>
            </a:solidFill>
          </p:spPr>
        </p:sp>
        <p:sp>
          <p:nvSpPr>
            <p:cNvPr id="30" name="TextBox 30"/>
            <p:cNvSpPr txBox="1"/>
            <p:nvPr/>
          </p:nvSpPr>
          <p:spPr>
            <a:xfrm>
              <a:off x="88900" y="-47625"/>
              <a:ext cx="1775339" cy="659650"/>
            </a:xfrm>
            <a:prstGeom prst="rect">
              <a:avLst/>
            </a:prstGeom>
          </p:spPr>
          <p:txBody>
            <a:bodyPr lIns="50800" tIns="50800" rIns="50800" bIns="50800" rtlCol="0" anchor="ctr"/>
            <a:lstStyle/>
            <a:p>
              <a:pPr algn="ctr">
                <a:lnSpc>
                  <a:spcPts val="3500"/>
                </a:lnSpc>
              </a:pPr>
              <a:endParaRPr/>
            </a:p>
            <a:p>
              <a:pPr algn="ctr">
                <a:lnSpc>
                  <a:spcPts val="3500"/>
                </a:lnSpc>
              </a:pPr>
              <a:r>
                <a:rPr lang="en-US" sz="2500">
                  <a:solidFill>
                    <a:srgbClr val="FFFFFF"/>
                  </a:solidFill>
                  <a:latin typeface="Montserrat Bold"/>
                </a:rPr>
                <a:t>Convenios: SENA ( Técnico en Diseño  E Integración Multimedia -  Técnico producción Palma de Aceite)</a:t>
              </a:r>
            </a:p>
            <a:p>
              <a:pPr algn="ctr">
                <a:lnSpc>
                  <a:spcPts val="3500"/>
                </a:lnSpc>
              </a:pPr>
              <a:r>
                <a:rPr lang="en-US" sz="2500">
                  <a:solidFill>
                    <a:srgbClr val="FFFFFF"/>
                  </a:solidFill>
                  <a:latin typeface="Montserrat Bold"/>
                </a:rPr>
                <a:t>UNIPAZ( Técnico Agroindustrial)</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371617" y="7484496"/>
            <a:ext cx="5403328" cy="2074136"/>
            <a:chOff x="0" y="0"/>
            <a:chExt cx="1678927" cy="644477"/>
          </a:xfrm>
        </p:grpSpPr>
        <p:sp>
          <p:nvSpPr>
            <p:cNvPr id="3" name="Freeform 3"/>
            <p:cNvSpPr/>
            <p:nvPr/>
          </p:nvSpPr>
          <p:spPr>
            <a:xfrm>
              <a:off x="0" y="0"/>
              <a:ext cx="1678927" cy="644477"/>
            </a:xfrm>
            <a:custGeom>
              <a:avLst/>
              <a:gdLst/>
              <a:ahLst/>
              <a:cxnLst/>
              <a:rect l="l" t="t" r="r" b="b"/>
              <a:pathLst>
                <a:path w="1678927" h="644477">
                  <a:moveTo>
                    <a:pt x="34387" y="0"/>
                  </a:moveTo>
                  <a:lnTo>
                    <a:pt x="1644539" y="0"/>
                  </a:lnTo>
                  <a:cubicBezTo>
                    <a:pt x="1663531" y="0"/>
                    <a:pt x="1678927" y="15396"/>
                    <a:pt x="1678927" y="34387"/>
                  </a:cubicBezTo>
                  <a:lnTo>
                    <a:pt x="1678927" y="610090"/>
                  </a:lnTo>
                  <a:cubicBezTo>
                    <a:pt x="1678927" y="629082"/>
                    <a:pt x="1663531" y="644477"/>
                    <a:pt x="1644539" y="644477"/>
                  </a:cubicBezTo>
                  <a:lnTo>
                    <a:pt x="34387" y="644477"/>
                  </a:lnTo>
                  <a:cubicBezTo>
                    <a:pt x="15396" y="644477"/>
                    <a:pt x="0" y="629082"/>
                    <a:pt x="0" y="610090"/>
                  </a:cubicBezTo>
                  <a:lnTo>
                    <a:pt x="0" y="34387"/>
                  </a:lnTo>
                  <a:cubicBezTo>
                    <a:pt x="0" y="15396"/>
                    <a:pt x="15396" y="0"/>
                    <a:pt x="34387" y="0"/>
                  </a:cubicBezTo>
                  <a:close/>
                </a:path>
              </a:pathLst>
            </a:custGeom>
            <a:solidFill>
              <a:srgbClr val="028224"/>
            </a:solidFill>
          </p:spPr>
        </p:sp>
        <p:sp>
          <p:nvSpPr>
            <p:cNvPr id="4" name="TextBox 4"/>
            <p:cNvSpPr txBox="1"/>
            <p:nvPr/>
          </p:nvSpPr>
          <p:spPr>
            <a:xfrm>
              <a:off x="0" y="-38100"/>
              <a:ext cx="1678927" cy="682577"/>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788215" y="4419406"/>
            <a:ext cx="4570132" cy="4657876"/>
            <a:chOff x="0" y="0"/>
            <a:chExt cx="1420035" cy="1447299"/>
          </a:xfrm>
        </p:grpSpPr>
        <p:sp>
          <p:nvSpPr>
            <p:cNvPr id="6" name="Freeform 6"/>
            <p:cNvSpPr/>
            <p:nvPr/>
          </p:nvSpPr>
          <p:spPr>
            <a:xfrm>
              <a:off x="0" y="0"/>
              <a:ext cx="1420035" cy="1447299"/>
            </a:xfrm>
            <a:custGeom>
              <a:avLst/>
              <a:gdLst/>
              <a:ahLst/>
              <a:cxnLst/>
              <a:rect l="l" t="t" r="r" b="b"/>
              <a:pathLst>
                <a:path w="1420035" h="1447299">
                  <a:moveTo>
                    <a:pt x="79619" y="0"/>
                  </a:moveTo>
                  <a:lnTo>
                    <a:pt x="1340416" y="0"/>
                  </a:lnTo>
                  <a:cubicBezTo>
                    <a:pt x="1361532" y="0"/>
                    <a:pt x="1381784" y="8388"/>
                    <a:pt x="1396715" y="23320"/>
                  </a:cubicBezTo>
                  <a:cubicBezTo>
                    <a:pt x="1411647" y="38251"/>
                    <a:pt x="1420035" y="58503"/>
                    <a:pt x="1420035" y="79619"/>
                  </a:cubicBezTo>
                  <a:lnTo>
                    <a:pt x="1420035" y="1367680"/>
                  </a:lnTo>
                  <a:cubicBezTo>
                    <a:pt x="1420035" y="1411652"/>
                    <a:pt x="1384388" y="1447299"/>
                    <a:pt x="1340416" y="1447299"/>
                  </a:cubicBezTo>
                  <a:lnTo>
                    <a:pt x="79619" y="1447299"/>
                  </a:lnTo>
                  <a:cubicBezTo>
                    <a:pt x="58503" y="1447299"/>
                    <a:pt x="38251" y="1438911"/>
                    <a:pt x="23320" y="1423979"/>
                  </a:cubicBezTo>
                  <a:cubicBezTo>
                    <a:pt x="8388" y="1409048"/>
                    <a:pt x="0" y="1388796"/>
                    <a:pt x="0" y="1367680"/>
                  </a:cubicBezTo>
                  <a:lnTo>
                    <a:pt x="0" y="79619"/>
                  </a:lnTo>
                  <a:cubicBezTo>
                    <a:pt x="0" y="58503"/>
                    <a:pt x="8388" y="38251"/>
                    <a:pt x="23320" y="23320"/>
                  </a:cubicBezTo>
                  <a:cubicBezTo>
                    <a:pt x="38251" y="8388"/>
                    <a:pt x="58503" y="0"/>
                    <a:pt x="79619" y="0"/>
                  </a:cubicBezTo>
                  <a:close/>
                </a:path>
              </a:pathLst>
            </a:custGeom>
            <a:solidFill>
              <a:srgbClr val="FFFFFF"/>
            </a:solidFill>
          </p:spPr>
        </p:sp>
        <p:sp>
          <p:nvSpPr>
            <p:cNvPr id="7" name="TextBox 7"/>
            <p:cNvSpPr txBox="1"/>
            <p:nvPr/>
          </p:nvSpPr>
          <p:spPr>
            <a:xfrm>
              <a:off x="0" y="-38100"/>
              <a:ext cx="1420035" cy="1485399"/>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16522564" y="8521564"/>
            <a:ext cx="736736" cy="736736"/>
          </a:xfrm>
          <a:custGeom>
            <a:avLst/>
            <a:gdLst/>
            <a:ahLst/>
            <a:cxnLst/>
            <a:rect l="l" t="t" r="r" b="b"/>
            <a:pathLst>
              <a:path w="736736" h="736736">
                <a:moveTo>
                  <a:pt x="0" y="0"/>
                </a:moveTo>
                <a:lnTo>
                  <a:pt x="736736" y="0"/>
                </a:lnTo>
                <a:lnTo>
                  <a:pt x="736736" y="736736"/>
                </a:lnTo>
                <a:lnTo>
                  <a:pt x="0" y="7367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6576150" y="7750210"/>
            <a:ext cx="6240830" cy="2074136"/>
            <a:chOff x="0" y="0"/>
            <a:chExt cx="1939156" cy="644477"/>
          </a:xfrm>
        </p:grpSpPr>
        <p:sp>
          <p:nvSpPr>
            <p:cNvPr id="10" name="Freeform 10"/>
            <p:cNvSpPr/>
            <p:nvPr/>
          </p:nvSpPr>
          <p:spPr>
            <a:xfrm>
              <a:off x="0" y="0"/>
              <a:ext cx="1939156" cy="644477"/>
            </a:xfrm>
            <a:custGeom>
              <a:avLst/>
              <a:gdLst/>
              <a:ahLst/>
              <a:cxnLst/>
              <a:rect l="l" t="t" r="r" b="b"/>
              <a:pathLst>
                <a:path w="1939156" h="644477">
                  <a:moveTo>
                    <a:pt x="29773" y="0"/>
                  </a:moveTo>
                  <a:lnTo>
                    <a:pt x="1909383" y="0"/>
                  </a:lnTo>
                  <a:cubicBezTo>
                    <a:pt x="1917279" y="0"/>
                    <a:pt x="1924852" y="3137"/>
                    <a:pt x="1930435" y="8720"/>
                  </a:cubicBezTo>
                  <a:cubicBezTo>
                    <a:pt x="1936019" y="14304"/>
                    <a:pt x="1939156" y="21876"/>
                    <a:pt x="1939156" y="29773"/>
                  </a:cubicBezTo>
                  <a:lnTo>
                    <a:pt x="1939156" y="614705"/>
                  </a:lnTo>
                  <a:cubicBezTo>
                    <a:pt x="1939156" y="631148"/>
                    <a:pt x="1925826" y="644477"/>
                    <a:pt x="1909383" y="644477"/>
                  </a:cubicBezTo>
                  <a:lnTo>
                    <a:pt x="29773" y="644477"/>
                  </a:lnTo>
                  <a:cubicBezTo>
                    <a:pt x="21876" y="644477"/>
                    <a:pt x="14304" y="641341"/>
                    <a:pt x="8720" y="635757"/>
                  </a:cubicBezTo>
                  <a:cubicBezTo>
                    <a:pt x="3137" y="630174"/>
                    <a:pt x="0" y="622601"/>
                    <a:pt x="0" y="614705"/>
                  </a:cubicBezTo>
                  <a:lnTo>
                    <a:pt x="0" y="29773"/>
                  </a:lnTo>
                  <a:cubicBezTo>
                    <a:pt x="0" y="13330"/>
                    <a:pt x="13330" y="0"/>
                    <a:pt x="29773" y="0"/>
                  </a:cubicBezTo>
                  <a:close/>
                </a:path>
              </a:pathLst>
            </a:custGeom>
            <a:solidFill>
              <a:srgbClr val="028224"/>
            </a:solidFill>
          </p:spPr>
        </p:sp>
        <p:sp>
          <p:nvSpPr>
            <p:cNvPr id="11" name="TextBox 11"/>
            <p:cNvSpPr txBox="1"/>
            <p:nvPr/>
          </p:nvSpPr>
          <p:spPr>
            <a:xfrm>
              <a:off x="0" y="-38100"/>
              <a:ext cx="1939156" cy="682577"/>
            </a:xfrm>
            <a:prstGeom prst="rect">
              <a:avLst/>
            </a:prstGeom>
          </p:spPr>
          <p:txBody>
            <a:bodyPr lIns="50800" tIns="50800" rIns="50800" bIns="50800" rtlCol="0" anchor="ctr"/>
            <a:lstStyle/>
            <a:p>
              <a:pPr algn="ctr">
                <a:lnSpc>
                  <a:spcPts val="3360"/>
                </a:lnSpc>
              </a:pPr>
              <a:endParaRPr/>
            </a:p>
          </p:txBody>
        </p:sp>
      </p:grpSp>
      <p:grpSp>
        <p:nvGrpSpPr>
          <p:cNvPr id="12" name="Group 12"/>
          <p:cNvGrpSpPr/>
          <p:nvPr/>
        </p:nvGrpSpPr>
        <p:grpSpPr>
          <a:xfrm>
            <a:off x="6976946" y="3863688"/>
            <a:ext cx="5439237" cy="5394612"/>
            <a:chOff x="0" y="0"/>
            <a:chExt cx="1690084" cy="1676218"/>
          </a:xfrm>
        </p:grpSpPr>
        <p:sp>
          <p:nvSpPr>
            <p:cNvPr id="13" name="Freeform 13"/>
            <p:cNvSpPr/>
            <p:nvPr/>
          </p:nvSpPr>
          <p:spPr>
            <a:xfrm>
              <a:off x="0" y="0"/>
              <a:ext cx="1690084" cy="1676218"/>
            </a:xfrm>
            <a:custGeom>
              <a:avLst/>
              <a:gdLst/>
              <a:ahLst/>
              <a:cxnLst/>
              <a:rect l="l" t="t" r="r" b="b"/>
              <a:pathLst>
                <a:path w="1690084" h="1676218">
                  <a:moveTo>
                    <a:pt x="66897" y="0"/>
                  </a:moveTo>
                  <a:lnTo>
                    <a:pt x="1623187" y="0"/>
                  </a:lnTo>
                  <a:cubicBezTo>
                    <a:pt x="1660133" y="0"/>
                    <a:pt x="1690084" y="29951"/>
                    <a:pt x="1690084" y="66897"/>
                  </a:cubicBezTo>
                  <a:lnTo>
                    <a:pt x="1690084" y="1609321"/>
                  </a:lnTo>
                  <a:cubicBezTo>
                    <a:pt x="1690084" y="1646267"/>
                    <a:pt x="1660133" y="1676218"/>
                    <a:pt x="1623187" y="1676218"/>
                  </a:cubicBezTo>
                  <a:lnTo>
                    <a:pt x="66897" y="1676218"/>
                  </a:lnTo>
                  <a:cubicBezTo>
                    <a:pt x="29951" y="1676218"/>
                    <a:pt x="0" y="1646267"/>
                    <a:pt x="0" y="1609321"/>
                  </a:cubicBezTo>
                  <a:lnTo>
                    <a:pt x="0" y="66897"/>
                  </a:lnTo>
                  <a:cubicBezTo>
                    <a:pt x="0" y="29951"/>
                    <a:pt x="29951" y="0"/>
                    <a:pt x="66897" y="0"/>
                  </a:cubicBezTo>
                  <a:close/>
                </a:path>
              </a:pathLst>
            </a:custGeom>
            <a:solidFill>
              <a:srgbClr val="FFFFFF"/>
            </a:solidFill>
          </p:spPr>
        </p:sp>
        <p:sp>
          <p:nvSpPr>
            <p:cNvPr id="14" name="TextBox 14"/>
            <p:cNvSpPr txBox="1"/>
            <p:nvPr/>
          </p:nvSpPr>
          <p:spPr>
            <a:xfrm>
              <a:off x="0" y="-38100"/>
              <a:ext cx="1690084" cy="1714318"/>
            </a:xfrm>
            <a:prstGeom prst="rect">
              <a:avLst/>
            </a:prstGeom>
          </p:spPr>
          <p:txBody>
            <a:bodyPr lIns="50800" tIns="50800" rIns="50800" bIns="50800" rtlCol="0" anchor="ctr"/>
            <a:lstStyle/>
            <a:p>
              <a:pPr algn="ctr">
                <a:lnSpc>
                  <a:spcPts val="3360"/>
                </a:lnSpc>
              </a:pPr>
              <a:endParaRPr/>
            </a:p>
          </p:txBody>
        </p:sp>
      </p:grpSp>
      <p:grpSp>
        <p:nvGrpSpPr>
          <p:cNvPr id="15" name="Group 15"/>
          <p:cNvGrpSpPr/>
          <p:nvPr/>
        </p:nvGrpSpPr>
        <p:grpSpPr>
          <a:xfrm>
            <a:off x="13118143" y="7750210"/>
            <a:ext cx="5150497" cy="2074136"/>
            <a:chOff x="0" y="0"/>
            <a:chExt cx="1600367" cy="644477"/>
          </a:xfrm>
        </p:grpSpPr>
        <p:sp>
          <p:nvSpPr>
            <p:cNvPr id="16" name="Freeform 16"/>
            <p:cNvSpPr/>
            <p:nvPr/>
          </p:nvSpPr>
          <p:spPr>
            <a:xfrm>
              <a:off x="0" y="0"/>
              <a:ext cx="1600367" cy="644477"/>
            </a:xfrm>
            <a:custGeom>
              <a:avLst/>
              <a:gdLst/>
              <a:ahLst/>
              <a:cxnLst/>
              <a:rect l="l" t="t" r="r" b="b"/>
              <a:pathLst>
                <a:path w="1600367" h="644477">
                  <a:moveTo>
                    <a:pt x="36075" y="0"/>
                  </a:moveTo>
                  <a:lnTo>
                    <a:pt x="1564291" y="0"/>
                  </a:lnTo>
                  <a:cubicBezTo>
                    <a:pt x="1573859" y="0"/>
                    <a:pt x="1583035" y="3801"/>
                    <a:pt x="1589801" y="10566"/>
                  </a:cubicBezTo>
                  <a:cubicBezTo>
                    <a:pt x="1596566" y="17332"/>
                    <a:pt x="1600367" y="26508"/>
                    <a:pt x="1600367" y="36075"/>
                  </a:cubicBezTo>
                  <a:lnTo>
                    <a:pt x="1600367" y="608402"/>
                  </a:lnTo>
                  <a:cubicBezTo>
                    <a:pt x="1600367" y="628326"/>
                    <a:pt x="1584215" y="644477"/>
                    <a:pt x="1564291" y="644477"/>
                  </a:cubicBezTo>
                  <a:lnTo>
                    <a:pt x="36075" y="644477"/>
                  </a:lnTo>
                  <a:cubicBezTo>
                    <a:pt x="26508" y="644477"/>
                    <a:pt x="17332" y="640677"/>
                    <a:pt x="10566" y="633911"/>
                  </a:cubicBezTo>
                  <a:cubicBezTo>
                    <a:pt x="3801" y="627146"/>
                    <a:pt x="0" y="617970"/>
                    <a:pt x="0" y="608402"/>
                  </a:cubicBezTo>
                  <a:lnTo>
                    <a:pt x="0" y="36075"/>
                  </a:lnTo>
                  <a:cubicBezTo>
                    <a:pt x="0" y="26508"/>
                    <a:pt x="3801" y="17332"/>
                    <a:pt x="10566" y="10566"/>
                  </a:cubicBezTo>
                  <a:cubicBezTo>
                    <a:pt x="17332" y="3801"/>
                    <a:pt x="26508" y="0"/>
                    <a:pt x="36075" y="0"/>
                  </a:cubicBezTo>
                  <a:close/>
                </a:path>
              </a:pathLst>
            </a:custGeom>
            <a:solidFill>
              <a:srgbClr val="028224"/>
            </a:solidFill>
          </p:spPr>
        </p:sp>
        <p:sp>
          <p:nvSpPr>
            <p:cNvPr id="17" name="TextBox 17"/>
            <p:cNvSpPr txBox="1"/>
            <p:nvPr/>
          </p:nvSpPr>
          <p:spPr>
            <a:xfrm>
              <a:off x="0" y="-38100"/>
              <a:ext cx="1600367" cy="682577"/>
            </a:xfrm>
            <a:prstGeom prst="rect">
              <a:avLst/>
            </a:prstGeom>
          </p:spPr>
          <p:txBody>
            <a:bodyPr lIns="50800" tIns="50800" rIns="50800" bIns="50800" rtlCol="0" anchor="ctr"/>
            <a:lstStyle/>
            <a:p>
              <a:pPr algn="ctr">
                <a:lnSpc>
                  <a:spcPts val="3360"/>
                </a:lnSpc>
              </a:pPr>
              <a:endParaRPr/>
            </a:p>
          </p:txBody>
        </p:sp>
      </p:grpSp>
      <p:grpSp>
        <p:nvGrpSpPr>
          <p:cNvPr id="18" name="Group 18"/>
          <p:cNvGrpSpPr/>
          <p:nvPr/>
        </p:nvGrpSpPr>
        <p:grpSpPr>
          <a:xfrm>
            <a:off x="13408325" y="4685119"/>
            <a:ext cx="4570132" cy="4657876"/>
            <a:chOff x="0" y="0"/>
            <a:chExt cx="1420035" cy="1447299"/>
          </a:xfrm>
        </p:grpSpPr>
        <p:sp>
          <p:nvSpPr>
            <p:cNvPr id="19" name="Freeform 19"/>
            <p:cNvSpPr/>
            <p:nvPr/>
          </p:nvSpPr>
          <p:spPr>
            <a:xfrm>
              <a:off x="0" y="0"/>
              <a:ext cx="1420035" cy="1447299"/>
            </a:xfrm>
            <a:custGeom>
              <a:avLst/>
              <a:gdLst/>
              <a:ahLst/>
              <a:cxnLst/>
              <a:rect l="l" t="t" r="r" b="b"/>
              <a:pathLst>
                <a:path w="1420035" h="1447299">
                  <a:moveTo>
                    <a:pt x="79619" y="0"/>
                  </a:moveTo>
                  <a:lnTo>
                    <a:pt x="1340416" y="0"/>
                  </a:lnTo>
                  <a:cubicBezTo>
                    <a:pt x="1361532" y="0"/>
                    <a:pt x="1381784" y="8388"/>
                    <a:pt x="1396715" y="23320"/>
                  </a:cubicBezTo>
                  <a:cubicBezTo>
                    <a:pt x="1411647" y="38251"/>
                    <a:pt x="1420035" y="58503"/>
                    <a:pt x="1420035" y="79619"/>
                  </a:cubicBezTo>
                  <a:lnTo>
                    <a:pt x="1420035" y="1367680"/>
                  </a:lnTo>
                  <a:cubicBezTo>
                    <a:pt x="1420035" y="1411652"/>
                    <a:pt x="1384388" y="1447299"/>
                    <a:pt x="1340416" y="1447299"/>
                  </a:cubicBezTo>
                  <a:lnTo>
                    <a:pt x="79619" y="1447299"/>
                  </a:lnTo>
                  <a:cubicBezTo>
                    <a:pt x="58503" y="1447299"/>
                    <a:pt x="38251" y="1438911"/>
                    <a:pt x="23320" y="1423979"/>
                  </a:cubicBezTo>
                  <a:cubicBezTo>
                    <a:pt x="8388" y="1409048"/>
                    <a:pt x="0" y="1388796"/>
                    <a:pt x="0" y="1367680"/>
                  </a:cubicBezTo>
                  <a:lnTo>
                    <a:pt x="0" y="79619"/>
                  </a:lnTo>
                  <a:cubicBezTo>
                    <a:pt x="0" y="58503"/>
                    <a:pt x="8388" y="38251"/>
                    <a:pt x="23320" y="23320"/>
                  </a:cubicBezTo>
                  <a:cubicBezTo>
                    <a:pt x="38251" y="8388"/>
                    <a:pt x="58503" y="0"/>
                    <a:pt x="79619" y="0"/>
                  </a:cubicBezTo>
                  <a:close/>
                </a:path>
              </a:pathLst>
            </a:custGeom>
            <a:solidFill>
              <a:srgbClr val="FFFFFF"/>
            </a:solidFill>
          </p:spPr>
        </p:sp>
        <p:sp>
          <p:nvSpPr>
            <p:cNvPr id="20" name="TextBox 20"/>
            <p:cNvSpPr txBox="1"/>
            <p:nvPr/>
          </p:nvSpPr>
          <p:spPr>
            <a:xfrm>
              <a:off x="0" y="-38100"/>
              <a:ext cx="1420035" cy="1485399"/>
            </a:xfrm>
            <a:prstGeom prst="rect">
              <a:avLst/>
            </a:prstGeom>
          </p:spPr>
          <p:txBody>
            <a:bodyPr lIns="50800" tIns="50800" rIns="50800" bIns="50800" rtlCol="0" anchor="ctr"/>
            <a:lstStyle/>
            <a:p>
              <a:pPr algn="ctr">
                <a:lnSpc>
                  <a:spcPts val="3360"/>
                </a:lnSpc>
              </a:pPr>
              <a:endParaRPr/>
            </a:p>
          </p:txBody>
        </p:sp>
      </p:grpSp>
      <p:sp>
        <p:nvSpPr>
          <p:cNvPr id="21" name="Freeform 21"/>
          <p:cNvSpPr/>
          <p:nvPr/>
        </p:nvSpPr>
        <p:spPr>
          <a:xfrm>
            <a:off x="17507195" y="9681591"/>
            <a:ext cx="605409" cy="605409"/>
          </a:xfrm>
          <a:custGeom>
            <a:avLst/>
            <a:gdLst/>
            <a:ahLst/>
            <a:cxnLst/>
            <a:rect l="l" t="t" r="r" b="b"/>
            <a:pathLst>
              <a:path w="605409" h="605409">
                <a:moveTo>
                  <a:pt x="0" y="0"/>
                </a:moveTo>
                <a:lnTo>
                  <a:pt x="605408" y="0"/>
                </a:lnTo>
                <a:lnTo>
                  <a:pt x="605408" y="605409"/>
                </a:lnTo>
                <a:lnTo>
                  <a:pt x="0" y="60540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p:cNvSpPr/>
          <p:nvPr/>
        </p:nvSpPr>
        <p:spPr>
          <a:xfrm>
            <a:off x="16504219" y="3732637"/>
            <a:ext cx="1608384" cy="1410863"/>
          </a:xfrm>
          <a:custGeom>
            <a:avLst/>
            <a:gdLst/>
            <a:ahLst/>
            <a:cxnLst/>
            <a:rect l="l" t="t" r="r" b="b"/>
            <a:pathLst>
              <a:path w="1608384" h="1410863">
                <a:moveTo>
                  <a:pt x="0" y="0"/>
                </a:moveTo>
                <a:lnTo>
                  <a:pt x="1608384" y="0"/>
                </a:lnTo>
                <a:lnTo>
                  <a:pt x="1608384" y="1410863"/>
                </a:lnTo>
                <a:lnTo>
                  <a:pt x="0" y="1410863"/>
                </a:lnTo>
                <a:lnTo>
                  <a:pt x="0" y="0"/>
                </a:lnTo>
                <a:close/>
              </a:path>
            </a:pathLst>
          </a:custGeom>
          <a:blipFill>
            <a:blip r:embed="rId6"/>
            <a:stretch>
              <a:fillRect/>
            </a:stretch>
          </a:blipFill>
        </p:spPr>
      </p:sp>
      <p:sp>
        <p:nvSpPr>
          <p:cNvPr id="23" name="Freeform 23"/>
          <p:cNvSpPr/>
          <p:nvPr/>
        </p:nvSpPr>
        <p:spPr>
          <a:xfrm>
            <a:off x="11709603" y="3171032"/>
            <a:ext cx="1107376" cy="1105874"/>
          </a:xfrm>
          <a:custGeom>
            <a:avLst/>
            <a:gdLst/>
            <a:ahLst/>
            <a:cxnLst/>
            <a:rect l="l" t="t" r="r" b="b"/>
            <a:pathLst>
              <a:path w="1107376" h="1105874">
                <a:moveTo>
                  <a:pt x="0" y="0"/>
                </a:moveTo>
                <a:lnTo>
                  <a:pt x="1107377" y="0"/>
                </a:lnTo>
                <a:lnTo>
                  <a:pt x="1107377" y="1105873"/>
                </a:lnTo>
                <a:lnTo>
                  <a:pt x="0" y="1105873"/>
                </a:lnTo>
                <a:lnTo>
                  <a:pt x="0" y="0"/>
                </a:lnTo>
                <a:close/>
              </a:path>
            </a:pathLst>
          </a:custGeom>
          <a:blipFill>
            <a:blip r:embed="rId7"/>
            <a:stretch>
              <a:fillRect l="-26086" r="-36193"/>
            </a:stretch>
          </a:blipFill>
        </p:spPr>
      </p:sp>
      <p:sp>
        <p:nvSpPr>
          <p:cNvPr id="24" name="Freeform 24"/>
          <p:cNvSpPr/>
          <p:nvPr/>
        </p:nvSpPr>
        <p:spPr>
          <a:xfrm>
            <a:off x="4530236" y="3328281"/>
            <a:ext cx="1100273" cy="1356839"/>
          </a:xfrm>
          <a:custGeom>
            <a:avLst/>
            <a:gdLst/>
            <a:ahLst/>
            <a:cxnLst/>
            <a:rect l="l" t="t" r="r" b="b"/>
            <a:pathLst>
              <a:path w="1100273" h="1356839">
                <a:moveTo>
                  <a:pt x="0" y="0"/>
                </a:moveTo>
                <a:lnTo>
                  <a:pt x="1100273" y="0"/>
                </a:lnTo>
                <a:lnTo>
                  <a:pt x="1100273" y="1356838"/>
                </a:lnTo>
                <a:lnTo>
                  <a:pt x="0" y="13568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5" name="TextBox 25"/>
          <p:cNvSpPr txBox="1"/>
          <p:nvPr/>
        </p:nvSpPr>
        <p:spPr>
          <a:xfrm>
            <a:off x="2917326" y="514350"/>
            <a:ext cx="12088494" cy="1028700"/>
          </a:xfrm>
          <a:prstGeom prst="rect">
            <a:avLst/>
          </a:prstGeom>
        </p:spPr>
        <p:txBody>
          <a:bodyPr lIns="0" tIns="0" rIns="0" bIns="0" rtlCol="0" anchor="t">
            <a:spAutoFit/>
          </a:bodyPr>
          <a:lstStyle/>
          <a:p>
            <a:pPr marL="0" lvl="0" indent="0" algn="ctr">
              <a:lnSpc>
                <a:spcPts val="8154"/>
              </a:lnSpc>
              <a:spcBef>
                <a:spcPct val="0"/>
              </a:spcBef>
            </a:pPr>
            <a:r>
              <a:rPr lang="en-US" sz="6795">
                <a:solidFill>
                  <a:srgbClr val="120052"/>
                </a:solidFill>
                <a:latin typeface="Montserrat Bold"/>
              </a:rPr>
              <a:t>CIERRE DE BRECHAS </a:t>
            </a:r>
          </a:p>
        </p:txBody>
      </p:sp>
      <p:sp>
        <p:nvSpPr>
          <p:cNvPr id="26" name="TextBox 26"/>
          <p:cNvSpPr txBox="1"/>
          <p:nvPr/>
        </p:nvSpPr>
        <p:spPr>
          <a:xfrm>
            <a:off x="907876" y="4800869"/>
            <a:ext cx="4450471" cy="3703130"/>
          </a:xfrm>
          <a:prstGeom prst="rect">
            <a:avLst/>
          </a:prstGeom>
        </p:spPr>
        <p:txBody>
          <a:bodyPr lIns="0" tIns="0" rIns="0" bIns="0" rtlCol="0" anchor="t">
            <a:spAutoFit/>
          </a:bodyPr>
          <a:lstStyle/>
          <a:p>
            <a:pPr marL="0" lvl="0" indent="0" algn="ctr">
              <a:lnSpc>
                <a:spcPts val="5890"/>
              </a:lnSpc>
              <a:spcBef>
                <a:spcPct val="0"/>
              </a:spcBef>
            </a:pPr>
            <a:r>
              <a:rPr lang="en-US" sz="4207">
                <a:solidFill>
                  <a:srgbClr val="101010"/>
                </a:solidFill>
                <a:latin typeface="Archivo Black"/>
              </a:rPr>
              <a:t>Porcentaje de estudiantes beneficiados con gratuidad: </a:t>
            </a:r>
            <a:r>
              <a:rPr lang="en-US" sz="4207">
                <a:solidFill>
                  <a:srgbClr val="CC3739"/>
                </a:solidFill>
                <a:latin typeface="Archivo Black"/>
              </a:rPr>
              <a:t>100%</a:t>
            </a:r>
          </a:p>
        </p:txBody>
      </p:sp>
      <p:sp>
        <p:nvSpPr>
          <p:cNvPr id="27" name="TextBox 27"/>
          <p:cNvSpPr txBox="1"/>
          <p:nvPr/>
        </p:nvSpPr>
        <p:spPr>
          <a:xfrm>
            <a:off x="7100512" y="4200705"/>
            <a:ext cx="5192107" cy="4564825"/>
          </a:xfrm>
          <a:prstGeom prst="rect">
            <a:avLst/>
          </a:prstGeom>
        </p:spPr>
        <p:txBody>
          <a:bodyPr lIns="0" tIns="0" rIns="0" bIns="0" rtlCol="0" anchor="t">
            <a:spAutoFit/>
          </a:bodyPr>
          <a:lstStyle/>
          <a:p>
            <a:pPr algn="ctr">
              <a:lnSpc>
                <a:spcPts val="5190"/>
              </a:lnSpc>
            </a:pPr>
            <a:r>
              <a:rPr lang="en-US" sz="3707">
                <a:solidFill>
                  <a:srgbClr val="101010"/>
                </a:solidFill>
                <a:latin typeface="Archivo Black"/>
              </a:rPr>
              <a:t>Porcentaje de estudiantes beneficiados con el programa de alimentación escolar: </a:t>
            </a:r>
            <a:r>
              <a:rPr lang="en-US" sz="3707">
                <a:solidFill>
                  <a:srgbClr val="CC3739"/>
                </a:solidFill>
                <a:latin typeface="Archivo Black"/>
              </a:rPr>
              <a:t>75% </a:t>
            </a:r>
          </a:p>
          <a:p>
            <a:pPr marL="0" lvl="0" indent="0" algn="ctr">
              <a:lnSpc>
                <a:spcPts val="5050"/>
              </a:lnSpc>
              <a:spcBef>
                <a:spcPct val="0"/>
              </a:spcBef>
            </a:pPr>
            <a:endParaRPr lang="en-US" sz="3707">
              <a:solidFill>
                <a:srgbClr val="CC3739"/>
              </a:solidFill>
              <a:latin typeface="Archivo Black"/>
            </a:endParaRPr>
          </a:p>
        </p:txBody>
      </p:sp>
      <p:sp>
        <p:nvSpPr>
          <p:cNvPr id="28" name="TextBox 28"/>
          <p:cNvSpPr txBox="1"/>
          <p:nvPr/>
        </p:nvSpPr>
        <p:spPr>
          <a:xfrm>
            <a:off x="13594275" y="4959975"/>
            <a:ext cx="4198234" cy="3804286"/>
          </a:xfrm>
          <a:prstGeom prst="rect">
            <a:avLst/>
          </a:prstGeom>
        </p:spPr>
        <p:txBody>
          <a:bodyPr lIns="0" tIns="0" rIns="0" bIns="0" rtlCol="0" anchor="t">
            <a:spAutoFit/>
          </a:bodyPr>
          <a:lstStyle/>
          <a:p>
            <a:pPr algn="ctr">
              <a:lnSpc>
                <a:spcPts val="5039"/>
              </a:lnSpc>
              <a:spcBef>
                <a:spcPct val="0"/>
              </a:spcBef>
            </a:pPr>
            <a:r>
              <a:rPr lang="en-US" sz="3599">
                <a:solidFill>
                  <a:srgbClr val="000000"/>
                </a:solidFill>
                <a:latin typeface="Montserrat Bold"/>
              </a:rPr>
              <a:t>Número de estudiantes con necesidades educativas Especiales escolarizados: </a:t>
            </a:r>
            <a:r>
              <a:rPr lang="en-US" sz="3599">
                <a:solidFill>
                  <a:srgbClr val="CC3739"/>
                </a:solidFill>
                <a:latin typeface="Montserrat Bold"/>
              </a:rPr>
              <a:t>26</a:t>
            </a:r>
            <a:r>
              <a:rPr lang="en-US" sz="3599">
                <a:solidFill>
                  <a:srgbClr val="000000"/>
                </a:solidFill>
                <a:latin typeface="Montserrat Bold"/>
              </a:rPr>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0" y="322567"/>
            <a:ext cx="8251433" cy="8666667"/>
            <a:chOff x="0" y="0"/>
            <a:chExt cx="3021278" cy="3173317"/>
          </a:xfrm>
        </p:grpSpPr>
        <p:sp>
          <p:nvSpPr>
            <p:cNvPr id="3" name="Freeform 3"/>
            <p:cNvSpPr/>
            <p:nvPr/>
          </p:nvSpPr>
          <p:spPr>
            <a:xfrm>
              <a:off x="0" y="0"/>
              <a:ext cx="3021278" cy="3173317"/>
            </a:xfrm>
            <a:custGeom>
              <a:avLst/>
              <a:gdLst/>
              <a:ahLst/>
              <a:cxnLst/>
              <a:rect l="l" t="t" r="r" b="b"/>
              <a:pathLst>
                <a:path w="3021278" h="3173317">
                  <a:moveTo>
                    <a:pt x="0" y="0"/>
                  </a:moveTo>
                  <a:lnTo>
                    <a:pt x="3021278" y="0"/>
                  </a:lnTo>
                  <a:lnTo>
                    <a:pt x="3021278" y="3173317"/>
                  </a:lnTo>
                  <a:lnTo>
                    <a:pt x="0" y="3173317"/>
                  </a:lnTo>
                  <a:close/>
                </a:path>
              </a:pathLst>
            </a:custGeom>
            <a:solidFill>
              <a:srgbClr val="028224"/>
            </a:solidFill>
            <a:ln cap="sq">
              <a:noFill/>
              <a:prstDash val="solid"/>
              <a:miter/>
            </a:ln>
          </p:spPr>
        </p:sp>
        <p:sp>
          <p:nvSpPr>
            <p:cNvPr id="4" name="TextBox 4"/>
            <p:cNvSpPr txBox="1"/>
            <p:nvPr/>
          </p:nvSpPr>
          <p:spPr>
            <a:xfrm>
              <a:off x="0" y="-38100"/>
              <a:ext cx="3021278" cy="3211417"/>
            </a:xfrm>
            <a:prstGeom prst="rect">
              <a:avLst/>
            </a:prstGeom>
          </p:spPr>
          <p:txBody>
            <a:bodyPr lIns="50800" tIns="50800" rIns="50800" bIns="50800" rtlCol="0" anchor="ctr"/>
            <a:lstStyle/>
            <a:p>
              <a:pPr marL="0" lvl="0" indent="0" algn="ctr">
                <a:lnSpc>
                  <a:spcPts val="3360"/>
                </a:lnSpc>
                <a:spcBef>
                  <a:spcPct val="0"/>
                </a:spcBef>
              </a:pPr>
              <a:endParaRPr/>
            </a:p>
          </p:txBody>
        </p:sp>
      </p:grpSp>
      <p:grpSp>
        <p:nvGrpSpPr>
          <p:cNvPr id="5" name="Group 5"/>
          <p:cNvGrpSpPr/>
          <p:nvPr/>
        </p:nvGrpSpPr>
        <p:grpSpPr>
          <a:xfrm rot="-5400000">
            <a:off x="12939352" y="-2772205"/>
            <a:ext cx="800371" cy="8884815"/>
            <a:chOff x="0" y="0"/>
            <a:chExt cx="207257" cy="2300731"/>
          </a:xfrm>
        </p:grpSpPr>
        <p:sp>
          <p:nvSpPr>
            <p:cNvPr id="6" name="Freeform 6"/>
            <p:cNvSpPr/>
            <p:nvPr/>
          </p:nvSpPr>
          <p:spPr>
            <a:xfrm>
              <a:off x="0" y="0"/>
              <a:ext cx="207257" cy="2300731"/>
            </a:xfrm>
            <a:custGeom>
              <a:avLst/>
              <a:gdLst/>
              <a:ahLst/>
              <a:cxnLst/>
              <a:rect l="l" t="t" r="r" b="b"/>
              <a:pathLst>
                <a:path w="207257" h="2300731">
                  <a:moveTo>
                    <a:pt x="69123" y="2281662"/>
                  </a:moveTo>
                  <a:cubicBezTo>
                    <a:pt x="79748" y="2293176"/>
                    <a:pt x="91828" y="2300731"/>
                    <a:pt x="103684" y="2300731"/>
                  </a:cubicBezTo>
                  <a:cubicBezTo>
                    <a:pt x="115541" y="2300731"/>
                    <a:pt x="126949" y="2294254"/>
                    <a:pt x="137463" y="2282741"/>
                  </a:cubicBezTo>
                  <a:cubicBezTo>
                    <a:pt x="137687" y="2282381"/>
                    <a:pt x="137910" y="2282381"/>
                    <a:pt x="138134" y="2282022"/>
                  </a:cubicBezTo>
                  <a:cubicBezTo>
                    <a:pt x="177617" y="2235966"/>
                    <a:pt x="206698" y="2114353"/>
                    <a:pt x="207257" y="1939178"/>
                  </a:cubicBezTo>
                  <a:lnTo>
                    <a:pt x="207257" y="0"/>
                  </a:lnTo>
                  <a:lnTo>
                    <a:pt x="0" y="0"/>
                  </a:lnTo>
                  <a:lnTo>
                    <a:pt x="0" y="1937739"/>
                  </a:lnTo>
                  <a:cubicBezTo>
                    <a:pt x="559" y="2115071"/>
                    <a:pt x="29193" y="2236687"/>
                    <a:pt x="69123" y="2281662"/>
                  </a:cubicBezTo>
                  <a:close/>
                </a:path>
              </a:pathLst>
            </a:custGeom>
            <a:solidFill>
              <a:srgbClr val="72D6FE"/>
            </a:solidFill>
          </p:spPr>
        </p:sp>
        <p:sp>
          <p:nvSpPr>
            <p:cNvPr id="7" name="TextBox 7"/>
            <p:cNvSpPr txBox="1"/>
            <p:nvPr/>
          </p:nvSpPr>
          <p:spPr>
            <a:xfrm>
              <a:off x="0" y="-38100"/>
              <a:ext cx="207257" cy="2211831"/>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9252291" y="3005358"/>
            <a:ext cx="756858" cy="413434"/>
          </a:xfrm>
          <a:custGeom>
            <a:avLst/>
            <a:gdLst/>
            <a:ahLst/>
            <a:cxnLst/>
            <a:rect l="l" t="t" r="r" b="b"/>
            <a:pathLst>
              <a:path w="756858" h="413434">
                <a:moveTo>
                  <a:pt x="0" y="0"/>
                </a:moveTo>
                <a:lnTo>
                  <a:pt x="756858" y="0"/>
                </a:lnTo>
                <a:lnTo>
                  <a:pt x="756858" y="413434"/>
                </a:lnTo>
                <a:lnTo>
                  <a:pt x="0" y="4134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706942" y="9798963"/>
            <a:ext cx="3791111" cy="488037"/>
          </a:xfrm>
          <a:prstGeom prst="rect">
            <a:avLst/>
          </a:prstGeom>
        </p:spPr>
        <p:txBody>
          <a:bodyPr lIns="0" tIns="0" rIns="0" bIns="0" rtlCol="0" anchor="t">
            <a:spAutoFit/>
          </a:bodyPr>
          <a:lstStyle/>
          <a:p>
            <a:pPr>
              <a:lnSpc>
                <a:spcPts val="3859"/>
              </a:lnSpc>
            </a:pPr>
            <a:r>
              <a:rPr lang="en-US" sz="3356" spc="-67">
                <a:solidFill>
                  <a:srgbClr val="F4F6FC"/>
                </a:solidFill>
                <a:latin typeface="Montserrat Bold"/>
              </a:rPr>
              <a:t>Específico 1 </a:t>
            </a:r>
          </a:p>
        </p:txBody>
      </p:sp>
      <p:sp>
        <p:nvSpPr>
          <p:cNvPr id="10" name="TextBox 10"/>
          <p:cNvSpPr txBox="1"/>
          <p:nvPr/>
        </p:nvSpPr>
        <p:spPr>
          <a:xfrm>
            <a:off x="164242" y="854988"/>
            <a:ext cx="8087191" cy="8915400"/>
          </a:xfrm>
          <a:prstGeom prst="rect">
            <a:avLst/>
          </a:prstGeom>
        </p:spPr>
        <p:txBody>
          <a:bodyPr lIns="0" tIns="0" rIns="0" bIns="0" rtlCol="0" anchor="t">
            <a:spAutoFit/>
          </a:bodyPr>
          <a:lstStyle/>
          <a:p>
            <a:pPr>
              <a:lnSpc>
                <a:spcPts val="4420"/>
              </a:lnSpc>
            </a:pPr>
            <a:r>
              <a:rPr lang="en-US" sz="3683">
                <a:solidFill>
                  <a:srgbClr val="F4F6FC"/>
                </a:solidFill>
                <a:latin typeface="Roboto Bold"/>
              </a:rPr>
              <a:t>Para lograr el cumplimiento de las políticas educativas según el Ministerio de Educación Nacional en cuanto a cobertura, eficiencia y calidad en busca del mejoramiento continuo del Proyecto Educativo Institucional y su Plan de Mejoramiento (</a:t>
            </a:r>
            <a:r>
              <a:rPr lang="en-US" sz="3683" u="sng">
                <a:solidFill>
                  <a:srgbClr val="F4F6FC"/>
                </a:solidFill>
                <a:latin typeface="Roboto Bold"/>
              </a:rPr>
              <a:t>Gestión directiva, administrativa y financiera, académica y de proyección comunitaria</a:t>
            </a:r>
            <a:r>
              <a:rPr lang="en-US" sz="3683">
                <a:solidFill>
                  <a:srgbClr val="F4F6FC"/>
                </a:solidFill>
                <a:latin typeface="Roboto Bold"/>
              </a:rPr>
              <a:t>), es indispensable con el aporte de todos los entes territoriales en educación adelantar las siguientes acciones.</a:t>
            </a:r>
          </a:p>
          <a:p>
            <a:pPr>
              <a:lnSpc>
                <a:spcPts val="4420"/>
              </a:lnSpc>
            </a:pPr>
            <a:endParaRPr lang="en-US" sz="3683">
              <a:solidFill>
                <a:srgbClr val="F4F6FC"/>
              </a:solidFill>
              <a:latin typeface="Roboto Bold"/>
            </a:endParaRPr>
          </a:p>
          <a:p>
            <a:pPr marL="0" lvl="0" indent="0">
              <a:lnSpc>
                <a:spcPts val="4900"/>
              </a:lnSpc>
              <a:spcBef>
                <a:spcPct val="0"/>
              </a:spcBef>
            </a:pPr>
            <a:endParaRPr lang="en-US" sz="3683">
              <a:solidFill>
                <a:srgbClr val="F4F6FC"/>
              </a:solidFill>
              <a:latin typeface="Roboto Bold"/>
            </a:endParaRPr>
          </a:p>
        </p:txBody>
      </p:sp>
      <p:sp>
        <p:nvSpPr>
          <p:cNvPr id="11" name="TextBox 11"/>
          <p:cNvSpPr txBox="1"/>
          <p:nvPr/>
        </p:nvSpPr>
        <p:spPr>
          <a:xfrm>
            <a:off x="9252291" y="1296073"/>
            <a:ext cx="7894669" cy="672059"/>
          </a:xfrm>
          <a:prstGeom prst="rect">
            <a:avLst/>
          </a:prstGeom>
        </p:spPr>
        <p:txBody>
          <a:bodyPr lIns="0" tIns="0" rIns="0" bIns="0" rtlCol="0" anchor="t">
            <a:spAutoFit/>
          </a:bodyPr>
          <a:lstStyle/>
          <a:p>
            <a:pPr algn="ctr">
              <a:lnSpc>
                <a:spcPts val="5482"/>
              </a:lnSpc>
            </a:pPr>
            <a:r>
              <a:rPr lang="en-US" sz="3915">
                <a:solidFill>
                  <a:srgbClr val="120052"/>
                </a:solidFill>
                <a:latin typeface="Open Sans Bold"/>
              </a:rPr>
              <a:t>NECESIDADES EDUCATIVAS </a:t>
            </a:r>
            <a:r>
              <a:rPr lang="en-US" sz="3915">
                <a:solidFill>
                  <a:srgbClr val="000000"/>
                </a:solidFill>
                <a:latin typeface="Open Sans Bold"/>
              </a:rPr>
              <a:t> </a:t>
            </a:r>
          </a:p>
        </p:txBody>
      </p:sp>
      <p:sp>
        <p:nvSpPr>
          <p:cNvPr id="12" name="TextBox 12"/>
          <p:cNvSpPr txBox="1"/>
          <p:nvPr/>
        </p:nvSpPr>
        <p:spPr>
          <a:xfrm>
            <a:off x="10280412" y="2570725"/>
            <a:ext cx="9147030" cy="1216026"/>
          </a:xfrm>
          <a:prstGeom prst="rect">
            <a:avLst/>
          </a:prstGeom>
        </p:spPr>
        <p:txBody>
          <a:bodyPr lIns="0" tIns="0" rIns="0" bIns="0" rtlCol="0" anchor="t">
            <a:spAutoFit/>
          </a:bodyPr>
          <a:lstStyle/>
          <a:p>
            <a:pPr>
              <a:lnSpc>
                <a:spcPts val="4899"/>
              </a:lnSpc>
            </a:pPr>
            <a:r>
              <a:rPr lang="en-US" sz="3499">
                <a:solidFill>
                  <a:srgbClr val="000000"/>
                </a:solidFill>
                <a:latin typeface="Montserrat Bold"/>
              </a:rPr>
              <a:t>Se requiere mayor capacitación docente.</a:t>
            </a:r>
          </a:p>
        </p:txBody>
      </p:sp>
      <p:sp>
        <p:nvSpPr>
          <p:cNvPr id="13" name="TextBox 13"/>
          <p:cNvSpPr txBox="1"/>
          <p:nvPr/>
        </p:nvSpPr>
        <p:spPr>
          <a:xfrm>
            <a:off x="10280412" y="4072850"/>
            <a:ext cx="6610350" cy="596901"/>
          </a:xfrm>
          <a:prstGeom prst="rect">
            <a:avLst/>
          </a:prstGeom>
        </p:spPr>
        <p:txBody>
          <a:bodyPr lIns="0" tIns="0" rIns="0" bIns="0" rtlCol="0" anchor="t">
            <a:spAutoFit/>
          </a:bodyPr>
          <a:lstStyle/>
          <a:p>
            <a:pPr algn="ctr">
              <a:lnSpc>
                <a:spcPts val="4899"/>
              </a:lnSpc>
              <a:spcBef>
                <a:spcPct val="0"/>
              </a:spcBef>
            </a:pPr>
            <a:r>
              <a:rPr lang="en-US" sz="3499">
                <a:solidFill>
                  <a:srgbClr val="101010"/>
                </a:solidFill>
                <a:latin typeface="Montserrat Bold"/>
              </a:rPr>
              <a:t>Dotación de Infraestructura </a:t>
            </a:r>
          </a:p>
        </p:txBody>
      </p:sp>
      <p:sp>
        <p:nvSpPr>
          <p:cNvPr id="14" name="TextBox 14"/>
          <p:cNvSpPr txBox="1"/>
          <p:nvPr/>
        </p:nvSpPr>
        <p:spPr>
          <a:xfrm>
            <a:off x="10280412" y="5174576"/>
            <a:ext cx="6140651" cy="1216026"/>
          </a:xfrm>
          <a:prstGeom prst="rect">
            <a:avLst/>
          </a:prstGeom>
        </p:spPr>
        <p:txBody>
          <a:bodyPr lIns="0" tIns="0" rIns="0" bIns="0" rtlCol="0" anchor="t">
            <a:spAutoFit/>
          </a:bodyPr>
          <a:lstStyle/>
          <a:p>
            <a:pPr>
              <a:lnSpc>
                <a:spcPts val="4899"/>
              </a:lnSpc>
              <a:spcBef>
                <a:spcPct val="0"/>
              </a:spcBef>
            </a:pPr>
            <a:r>
              <a:rPr lang="en-US" sz="3499">
                <a:solidFill>
                  <a:srgbClr val="000000"/>
                </a:solidFill>
                <a:latin typeface="Montserrat Bold"/>
              </a:rPr>
              <a:t>Adquisición de Recursos Pedágogicos </a:t>
            </a:r>
          </a:p>
        </p:txBody>
      </p:sp>
      <p:sp>
        <p:nvSpPr>
          <p:cNvPr id="15" name="TextBox 15"/>
          <p:cNvSpPr txBox="1"/>
          <p:nvPr/>
        </p:nvSpPr>
        <p:spPr>
          <a:xfrm>
            <a:off x="10280412" y="6981151"/>
            <a:ext cx="7501533" cy="1216026"/>
          </a:xfrm>
          <a:prstGeom prst="rect">
            <a:avLst/>
          </a:prstGeom>
        </p:spPr>
        <p:txBody>
          <a:bodyPr lIns="0" tIns="0" rIns="0" bIns="0" rtlCol="0" anchor="t">
            <a:spAutoFit/>
          </a:bodyPr>
          <a:lstStyle/>
          <a:p>
            <a:pPr algn="just">
              <a:lnSpc>
                <a:spcPts val="4899"/>
              </a:lnSpc>
              <a:spcBef>
                <a:spcPct val="0"/>
              </a:spcBef>
            </a:pPr>
            <a:r>
              <a:rPr lang="en-US" sz="3499">
                <a:solidFill>
                  <a:srgbClr val="000000"/>
                </a:solidFill>
                <a:latin typeface="Montserrat Bold"/>
              </a:rPr>
              <a:t>Implementación de  Programas </a:t>
            </a:r>
          </a:p>
          <a:p>
            <a:pPr algn="just">
              <a:lnSpc>
                <a:spcPts val="4899"/>
              </a:lnSpc>
              <a:spcBef>
                <a:spcPct val="0"/>
              </a:spcBef>
            </a:pPr>
            <a:r>
              <a:rPr lang="en-US" sz="3499">
                <a:solidFill>
                  <a:srgbClr val="000000"/>
                </a:solidFill>
                <a:latin typeface="Montserrat Bold"/>
              </a:rPr>
              <a:t> de  Gestión de Calidad</a:t>
            </a:r>
          </a:p>
        </p:txBody>
      </p:sp>
      <p:sp>
        <p:nvSpPr>
          <p:cNvPr id="16" name="Freeform 16"/>
          <p:cNvSpPr/>
          <p:nvPr/>
        </p:nvSpPr>
        <p:spPr>
          <a:xfrm>
            <a:off x="9252291" y="4256317"/>
            <a:ext cx="756858" cy="413434"/>
          </a:xfrm>
          <a:custGeom>
            <a:avLst/>
            <a:gdLst/>
            <a:ahLst/>
            <a:cxnLst/>
            <a:rect l="l" t="t" r="r" b="b"/>
            <a:pathLst>
              <a:path w="756858" h="413434">
                <a:moveTo>
                  <a:pt x="0" y="0"/>
                </a:moveTo>
                <a:lnTo>
                  <a:pt x="756858" y="0"/>
                </a:lnTo>
                <a:lnTo>
                  <a:pt x="756858" y="413434"/>
                </a:lnTo>
                <a:lnTo>
                  <a:pt x="0" y="4134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a:off x="9252291" y="5815926"/>
            <a:ext cx="756858" cy="413434"/>
          </a:xfrm>
          <a:custGeom>
            <a:avLst/>
            <a:gdLst/>
            <a:ahLst/>
            <a:cxnLst/>
            <a:rect l="l" t="t" r="r" b="b"/>
            <a:pathLst>
              <a:path w="756858" h="413434">
                <a:moveTo>
                  <a:pt x="0" y="0"/>
                </a:moveTo>
                <a:lnTo>
                  <a:pt x="756858" y="0"/>
                </a:lnTo>
                <a:lnTo>
                  <a:pt x="756858" y="413434"/>
                </a:lnTo>
                <a:lnTo>
                  <a:pt x="0" y="4134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8" name="Freeform 18"/>
          <p:cNvSpPr/>
          <p:nvPr/>
        </p:nvSpPr>
        <p:spPr>
          <a:xfrm>
            <a:off x="9404691" y="7622502"/>
            <a:ext cx="756858" cy="413434"/>
          </a:xfrm>
          <a:custGeom>
            <a:avLst/>
            <a:gdLst/>
            <a:ahLst/>
            <a:cxnLst/>
            <a:rect l="l" t="t" r="r" b="b"/>
            <a:pathLst>
              <a:path w="756858" h="413434">
                <a:moveTo>
                  <a:pt x="0" y="0"/>
                </a:moveTo>
                <a:lnTo>
                  <a:pt x="756858" y="0"/>
                </a:lnTo>
                <a:lnTo>
                  <a:pt x="756858" y="413433"/>
                </a:lnTo>
                <a:lnTo>
                  <a:pt x="0" y="4134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0" y="322567"/>
            <a:ext cx="8251433" cy="8666667"/>
            <a:chOff x="0" y="0"/>
            <a:chExt cx="3021278" cy="3173317"/>
          </a:xfrm>
        </p:grpSpPr>
        <p:sp>
          <p:nvSpPr>
            <p:cNvPr id="3" name="Freeform 3"/>
            <p:cNvSpPr/>
            <p:nvPr/>
          </p:nvSpPr>
          <p:spPr>
            <a:xfrm>
              <a:off x="0" y="0"/>
              <a:ext cx="3021278" cy="3173317"/>
            </a:xfrm>
            <a:custGeom>
              <a:avLst/>
              <a:gdLst/>
              <a:ahLst/>
              <a:cxnLst/>
              <a:rect l="l" t="t" r="r" b="b"/>
              <a:pathLst>
                <a:path w="3021278" h="3173317">
                  <a:moveTo>
                    <a:pt x="0" y="0"/>
                  </a:moveTo>
                  <a:lnTo>
                    <a:pt x="3021278" y="0"/>
                  </a:lnTo>
                  <a:lnTo>
                    <a:pt x="3021278" y="3173317"/>
                  </a:lnTo>
                  <a:lnTo>
                    <a:pt x="0" y="3173317"/>
                  </a:lnTo>
                  <a:close/>
                </a:path>
              </a:pathLst>
            </a:custGeom>
            <a:solidFill>
              <a:srgbClr val="028224"/>
            </a:solidFill>
            <a:ln cap="sq">
              <a:noFill/>
              <a:prstDash val="solid"/>
              <a:miter/>
            </a:ln>
          </p:spPr>
        </p:sp>
        <p:sp>
          <p:nvSpPr>
            <p:cNvPr id="4" name="TextBox 4"/>
            <p:cNvSpPr txBox="1"/>
            <p:nvPr/>
          </p:nvSpPr>
          <p:spPr>
            <a:xfrm>
              <a:off x="0" y="-38100"/>
              <a:ext cx="3021278" cy="3211417"/>
            </a:xfrm>
            <a:prstGeom prst="rect">
              <a:avLst/>
            </a:prstGeom>
          </p:spPr>
          <p:txBody>
            <a:bodyPr lIns="50800" tIns="50800" rIns="50800" bIns="50800" rtlCol="0" anchor="ctr"/>
            <a:lstStyle/>
            <a:p>
              <a:pPr marL="0" lvl="0" indent="0" algn="ctr">
                <a:lnSpc>
                  <a:spcPts val="3360"/>
                </a:lnSpc>
                <a:spcBef>
                  <a:spcPct val="0"/>
                </a:spcBef>
              </a:pPr>
              <a:endParaRPr/>
            </a:p>
          </p:txBody>
        </p:sp>
      </p:grpSp>
      <p:grpSp>
        <p:nvGrpSpPr>
          <p:cNvPr id="5" name="Group 5"/>
          <p:cNvGrpSpPr/>
          <p:nvPr/>
        </p:nvGrpSpPr>
        <p:grpSpPr>
          <a:xfrm rot="-5400000">
            <a:off x="12939352" y="-2772205"/>
            <a:ext cx="800371" cy="8884815"/>
            <a:chOff x="0" y="0"/>
            <a:chExt cx="207257" cy="2300731"/>
          </a:xfrm>
        </p:grpSpPr>
        <p:sp>
          <p:nvSpPr>
            <p:cNvPr id="6" name="Freeform 6"/>
            <p:cNvSpPr/>
            <p:nvPr/>
          </p:nvSpPr>
          <p:spPr>
            <a:xfrm>
              <a:off x="0" y="0"/>
              <a:ext cx="207257" cy="2300731"/>
            </a:xfrm>
            <a:custGeom>
              <a:avLst/>
              <a:gdLst/>
              <a:ahLst/>
              <a:cxnLst/>
              <a:rect l="l" t="t" r="r" b="b"/>
              <a:pathLst>
                <a:path w="207257" h="2300731">
                  <a:moveTo>
                    <a:pt x="69123" y="2281662"/>
                  </a:moveTo>
                  <a:cubicBezTo>
                    <a:pt x="79748" y="2293176"/>
                    <a:pt x="91828" y="2300731"/>
                    <a:pt x="103684" y="2300731"/>
                  </a:cubicBezTo>
                  <a:cubicBezTo>
                    <a:pt x="115541" y="2300731"/>
                    <a:pt x="126949" y="2294254"/>
                    <a:pt x="137463" y="2282741"/>
                  </a:cubicBezTo>
                  <a:cubicBezTo>
                    <a:pt x="137687" y="2282381"/>
                    <a:pt x="137910" y="2282381"/>
                    <a:pt x="138134" y="2282022"/>
                  </a:cubicBezTo>
                  <a:cubicBezTo>
                    <a:pt x="177617" y="2235966"/>
                    <a:pt x="206698" y="2114353"/>
                    <a:pt x="207257" y="1939178"/>
                  </a:cubicBezTo>
                  <a:lnTo>
                    <a:pt x="207257" y="0"/>
                  </a:lnTo>
                  <a:lnTo>
                    <a:pt x="0" y="0"/>
                  </a:lnTo>
                  <a:lnTo>
                    <a:pt x="0" y="1937739"/>
                  </a:lnTo>
                  <a:cubicBezTo>
                    <a:pt x="559" y="2115071"/>
                    <a:pt x="29193" y="2236687"/>
                    <a:pt x="69123" y="2281662"/>
                  </a:cubicBezTo>
                  <a:close/>
                </a:path>
              </a:pathLst>
            </a:custGeom>
            <a:solidFill>
              <a:srgbClr val="72D6FE"/>
            </a:solidFill>
          </p:spPr>
        </p:sp>
        <p:sp>
          <p:nvSpPr>
            <p:cNvPr id="7" name="TextBox 7"/>
            <p:cNvSpPr txBox="1"/>
            <p:nvPr/>
          </p:nvSpPr>
          <p:spPr>
            <a:xfrm>
              <a:off x="0" y="-38100"/>
              <a:ext cx="207257" cy="2211831"/>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8765571" y="3262134"/>
            <a:ext cx="756858" cy="413434"/>
          </a:xfrm>
          <a:custGeom>
            <a:avLst/>
            <a:gdLst/>
            <a:ahLst/>
            <a:cxnLst/>
            <a:rect l="l" t="t" r="r" b="b"/>
            <a:pathLst>
              <a:path w="756858" h="413434">
                <a:moveTo>
                  <a:pt x="0" y="0"/>
                </a:moveTo>
                <a:lnTo>
                  <a:pt x="756858" y="0"/>
                </a:lnTo>
                <a:lnTo>
                  <a:pt x="756858" y="413434"/>
                </a:lnTo>
                <a:lnTo>
                  <a:pt x="0" y="4134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706942" y="9798963"/>
            <a:ext cx="3791111" cy="488037"/>
          </a:xfrm>
          <a:prstGeom prst="rect">
            <a:avLst/>
          </a:prstGeom>
        </p:spPr>
        <p:txBody>
          <a:bodyPr lIns="0" tIns="0" rIns="0" bIns="0" rtlCol="0" anchor="t">
            <a:spAutoFit/>
          </a:bodyPr>
          <a:lstStyle/>
          <a:p>
            <a:pPr>
              <a:lnSpc>
                <a:spcPts val="3859"/>
              </a:lnSpc>
            </a:pPr>
            <a:r>
              <a:rPr lang="en-US" sz="3356" spc="-67">
                <a:solidFill>
                  <a:srgbClr val="F4F6FC"/>
                </a:solidFill>
                <a:latin typeface="Montserrat Bold"/>
              </a:rPr>
              <a:t>Específico 1 </a:t>
            </a:r>
          </a:p>
        </p:txBody>
      </p:sp>
      <p:sp>
        <p:nvSpPr>
          <p:cNvPr id="10" name="TextBox 10"/>
          <p:cNvSpPr txBox="1"/>
          <p:nvPr/>
        </p:nvSpPr>
        <p:spPr>
          <a:xfrm>
            <a:off x="164242" y="854988"/>
            <a:ext cx="8087191" cy="8915400"/>
          </a:xfrm>
          <a:prstGeom prst="rect">
            <a:avLst/>
          </a:prstGeom>
        </p:spPr>
        <p:txBody>
          <a:bodyPr lIns="0" tIns="0" rIns="0" bIns="0" rtlCol="0" anchor="t">
            <a:spAutoFit/>
          </a:bodyPr>
          <a:lstStyle/>
          <a:p>
            <a:pPr>
              <a:lnSpc>
                <a:spcPts val="4420"/>
              </a:lnSpc>
            </a:pPr>
            <a:r>
              <a:rPr lang="en-US" sz="3683">
                <a:solidFill>
                  <a:srgbClr val="F4F6FC"/>
                </a:solidFill>
                <a:latin typeface="Roboto Bold"/>
              </a:rPr>
              <a:t>Para lograr el cumplimiento de las políticas educativas según el Ministerio de Educación Nacional en cuanto a cobertura, eficiencia y calidad en busca del mejoramiento continuo del Proyecto Educativo Institucional y su Plan de Mejoramiento (</a:t>
            </a:r>
            <a:r>
              <a:rPr lang="en-US" sz="3683" u="sng">
                <a:solidFill>
                  <a:srgbClr val="FFFFFF"/>
                </a:solidFill>
                <a:latin typeface="Roboto Bold"/>
              </a:rPr>
              <a:t>Gestión directiva</a:t>
            </a:r>
            <a:r>
              <a:rPr lang="en-US" sz="3683" u="sng">
                <a:solidFill>
                  <a:srgbClr val="F4F6FC"/>
                </a:solidFill>
                <a:latin typeface="Roboto Bold"/>
              </a:rPr>
              <a:t>, administrativa y financiera, académica y de proyección comunitaria</a:t>
            </a:r>
            <a:r>
              <a:rPr lang="en-US" sz="3683">
                <a:solidFill>
                  <a:srgbClr val="F4F6FC"/>
                </a:solidFill>
                <a:latin typeface="Roboto Bold"/>
              </a:rPr>
              <a:t>), es indispensable con el aporte de todos los entes territoriales en educación adelantar las siguientes acciones.</a:t>
            </a:r>
          </a:p>
          <a:p>
            <a:pPr>
              <a:lnSpc>
                <a:spcPts val="4420"/>
              </a:lnSpc>
            </a:pPr>
            <a:endParaRPr lang="en-US" sz="3683">
              <a:solidFill>
                <a:srgbClr val="F4F6FC"/>
              </a:solidFill>
              <a:latin typeface="Roboto Bold"/>
            </a:endParaRPr>
          </a:p>
          <a:p>
            <a:pPr marL="0" lvl="0" indent="0">
              <a:lnSpc>
                <a:spcPts val="4900"/>
              </a:lnSpc>
              <a:spcBef>
                <a:spcPct val="0"/>
              </a:spcBef>
            </a:pPr>
            <a:endParaRPr lang="en-US" sz="3683">
              <a:solidFill>
                <a:srgbClr val="F4F6FC"/>
              </a:solidFill>
              <a:latin typeface="Roboto Bold"/>
            </a:endParaRPr>
          </a:p>
        </p:txBody>
      </p:sp>
      <p:sp>
        <p:nvSpPr>
          <p:cNvPr id="11" name="TextBox 11"/>
          <p:cNvSpPr txBox="1"/>
          <p:nvPr/>
        </p:nvSpPr>
        <p:spPr>
          <a:xfrm>
            <a:off x="9252291" y="1296073"/>
            <a:ext cx="7894669" cy="672059"/>
          </a:xfrm>
          <a:prstGeom prst="rect">
            <a:avLst/>
          </a:prstGeom>
        </p:spPr>
        <p:txBody>
          <a:bodyPr lIns="0" tIns="0" rIns="0" bIns="0" rtlCol="0" anchor="t">
            <a:spAutoFit/>
          </a:bodyPr>
          <a:lstStyle/>
          <a:p>
            <a:pPr algn="ctr">
              <a:lnSpc>
                <a:spcPts val="5482"/>
              </a:lnSpc>
            </a:pPr>
            <a:r>
              <a:rPr lang="en-US" sz="3915">
                <a:solidFill>
                  <a:srgbClr val="120052"/>
                </a:solidFill>
                <a:latin typeface="Open Sans Bold"/>
              </a:rPr>
              <a:t>NECESIDADES EDUCATIVAS </a:t>
            </a:r>
            <a:r>
              <a:rPr lang="en-US" sz="3915">
                <a:solidFill>
                  <a:srgbClr val="000000"/>
                </a:solidFill>
                <a:latin typeface="Open Sans Bold"/>
              </a:rPr>
              <a:t> </a:t>
            </a:r>
          </a:p>
        </p:txBody>
      </p:sp>
      <p:sp>
        <p:nvSpPr>
          <p:cNvPr id="12" name="TextBox 12"/>
          <p:cNvSpPr txBox="1"/>
          <p:nvPr/>
        </p:nvSpPr>
        <p:spPr>
          <a:xfrm>
            <a:off x="9783120" y="2517938"/>
            <a:ext cx="8415323" cy="1835151"/>
          </a:xfrm>
          <a:prstGeom prst="rect">
            <a:avLst/>
          </a:prstGeom>
        </p:spPr>
        <p:txBody>
          <a:bodyPr lIns="0" tIns="0" rIns="0" bIns="0" rtlCol="0" anchor="t">
            <a:spAutoFit/>
          </a:bodyPr>
          <a:lstStyle/>
          <a:p>
            <a:pPr>
              <a:lnSpc>
                <a:spcPts val="4899"/>
              </a:lnSpc>
            </a:pPr>
            <a:r>
              <a:rPr lang="en-US" sz="3499">
                <a:solidFill>
                  <a:srgbClr val="000000"/>
                </a:solidFill>
                <a:latin typeface="Montserrat Bold"/>
              </a:rPr>
              <a:t>Nombramiento oportuno de personal docente - administrativos y  servicios generales. </a:t>
            </a:r>
          </a:p>
        </p:txBody>
      </p:sp>
      <p:sp>
        <p:nvSpPr>
          <p:cNvPr id="13" name="TextBox 13"/>
          <p:cNvSpPr txBox="1"/>
          <p:nvPr/>
        </p:nvSpPr>
        <p:spPr>
          <a:xfrm>
            <a:off x="9911297" y="4882817"/>
            <a:ext cx="8181826" cy="1835151"/>
          </a:xfrm>
          <a:prstGeom prst="rect">
            <a:avLst/>
          </a:prstGeom>
        </p:spPr>
        <p:txBody>
          <a:bodyPr lIns="0" tIns="0" rIns="0" bIns="0" rtlCol="0" anchor="t">
            <a:spAutoFit/>
          </a:bodyPr>
          <a:lstStyle/>
          <a:p>
            <a:pPr algn="just">
              <a:lnSpc>
                <a:spcPts val="4899"/>
              </a:lnSpc>
            </a:pPr>
            <a:r>
              <a:rPr lang="en-US" sz="3499">
                <a:solidFill>
                  <a:srgbClr val="000000"/>
                </a:solidFill>
                <a:latin typeface="Montserrat Bold"/>
              </a:rPr>
              <a:t>Acompañamiento de los padres de</a:t>
            </a:r>
          </a:p>
          <a:p>
            <a:pPr algn="just">
              <a:lnSpc>
                <a:spcPts val="4899"/>
              </a:lnSpc>
            </a:pPr>
            <a:r>
              <a:rPr lang="en-US" sz="3499">
                <a:solidFill>
                  <a:srgbClr val="000000"/>
                </a:solidFill>
                <a:latin typeface="Montserrat Bold"/>
              </a:rPr>
              <a:t>familia en el proceso de formación </a:t>
            </a:r>
          </a:p>
          <a:p>
            <a:pPr algn="just">
              <a:lnSpc>
                <a:spcPts val="4899"/>
              </a:lnSpc>
              <a:spcBef>
                <a:spcPct val="0"/>
              </a:spcBef>
            </a:pPr>
            <a:r>
              <a:rPr lang="en-US" sz="3499">
                <a:solidFill>
                  <a:srgbClr val="000000"/>
                </a:solidFill>
                <a:latin typeface="Montserrat Bold"/>
              </a:rPr>
              <a:t>de su hijo. </a:t>
            </a:r>
          </a:p>
        </p:txBody>
      </p:sp>
      <p:sp>
        <p:nvSpPr>
          <p:cNvPr id="14" name="Freeform 14"/>
          <p:cNvSpPr/>
          <p:nvPr/>
        </p:nvSpPr>
        <p:spPr>
          <a:xfrm>
            <a:off x="8873862" y="5317451"/>
            <a:ext cx="756858" cy="413434"/>
          </a:xfrm>
          <a:custGeom>
            <a:avLst/>
            <a:gdLst/>
            <a:ahLst/>
            <a:cxnLst/>
            <a:rect l="l" t="t" r="r" b="b"/>
            <a:pathLst>
              <a:path w="756858" h="413434">
                <a:moveTo>
                  <a:pt x="0" y="0"/>
                </a:moveTo>
                <a:lnTo>
                  <a:pt x="756858" y="0"/>
                </a:lnTo>
                <a:lnTo>
                  <a:pt x="756858" y="413434"/>
                </a:lnTo>
                <a:lnTo>
                  <a:pt x="0" y="4134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TextBox 15"/>
          <p:cNvSpPr txBox="1"/>
          <p:nvPr/>
        </p:nvSpPr>
        <p:spPr>
          <a:xfrm>
            <a:off x="9899869" y="7165643"/>
            <a:ext cx="8388131" cy="1835151"/>
          </a:xfrm>
          <a:prstGeom prst="rect">
            <a:avLst/>
          </a:prstGeom>
        </p:spPr>
        <p:txBody>
          <a:bodyPr lIns="0" tIns="0" rIns="0" bIns="0" rtlCol="0" anchor="t">
            <a:spAutoFit/>
          </a:bodyPr>
          <a:lstStyle/>
          <a:p>
            <a:pPr>
              <a:lnSpc>
                <a:spcPts val="4899"/>
              </a:lnSpc>
              <a:spcBef>
                <a:spcPct val="0"/>
              </a:spcBef>
            </a:pPr>
            <a:r>
              <a:rPr lang="en-US" sz="3499">
                <a:solidFill>
                  <a:srgbClr val="000000"/>
                </a:solidFill>
                <a:latin typeface="Montserrat Bold"/>
              </a:rPr>
              <a:t>Implementar proyectos contra cualquier  tipo de riesgo físico o materiales.    </a:t>
            </a:r>
          </a:p>
        </p:txBody>
      </p:sp>
      <p:sp>
        <p:nvSpPr>
          <p:cNvPr id="16" name="Freeform 16"/>
          <p:cNvSpPr/>
          <p:nvPr/>
        </p:nvSpPr>
        <p:spPr>
          <a:xfrm>
            <a:off x="8873862" y="7691562"/>
            <a:ext cx="756858" cy="413434"/>
          </a:xfrm>
          <a:custGeom>
            <a:avLst/>
            <a:gdLst/>
            <a:ahLst/>
            <a:cxnLst/>
            <a:rect l="l" t="t" r="r" b="b"/>
            <a:pathLst>
              <a:path w="756858" h="413434">
                <a:moveTo>
                  <a:pt x="0" y="0"/>
                </a:moveTo>
                <a:lnTo>
                  <a:pt x="756858" y="0"/>
                </a:lnTo>
                <a:lnTo>
                  <a:pt x="756858" y="413434"/>
                </a:lnTo>
                <a:lnTo>
                  <a:pt x="0" y="41343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78522"/>
            <a:ext cx="6146018" cy="983804"/>
            <a:chOff x="0" y="0"/>
            <a:chExt cx="1909696" cy="305688"/>
          </a:xfrm>
        </p:grpSpPr>
        <p:sp>
          <p:nvSpPr>
            <p:cNvPr id="3" name="Freeform 3"/>
            <p:cNvSpPr/>
            <p:nvPr/>
          </p:nvSpPr>
          <p:spPr>
            <a:xfrm>
              <a:off x="0" y="0"/>
              <a:ext cx="1909696" cy="305688"/>
            </a:xfrm>
            <a:custGeom>
              <a:avLst/>
              <a:gdLst/>
              <a:ahLst/>
              <a:cxnLst/>
              <a:rect l="l" t="t" r="r" b="b"/>
              <a:pathLst>
                <a:path w="1909696" h="305688">
                  <a:moveTo>
                    <a:pt x="30232" y="0"/>
                  </a:moveTo>
                  <a:lnTo>
                    <a:pt x="1879464" y="0"/>
                  </a:lnTo>
                  <a:cubicBezTo>
                    <a:pt x="1887482" y="0"/>
                    <a:pt x="1895172" y="3185"/>
                    <a:pt x="1900841" y="8855"/>
                  </a:cubicBezTo>
                  <a:cubicBezTo>
                    <a:pt x="1906511" y="14524"/>
                    <a:pt x="1909696" y="22214"/>
                    <a:pt x="1909696" y="30232"/>
                  </a:cubicBezTo>
                  <a:lnTo>
                    <a:pt x="1909696" y="275457"/>
                  </a:lnTo>
                  <a:cubicBezTo>
                    <a:pt x="1909696" y="292153"/>
                    <a:pt x="1896161" y="305688"/>
                    <a:pt x="1879464" y="305688"/>
                  </a:cubicBezTo>
                  <a:lnTo>
                    <a:pt x="30232" y="305688"/>
                  </a:lnTo>
                  <a:cubicBezTo>
                    <a:pt x="13535" y="305688"/>
                    <a:pt x="0" y="292153"/>
                    <a:pt x="0" y="275457"/>
                  </a:cubicBezTo>
                  <a:lnTo>
                    <a:pt x="0" y="30232"/>
                  </a:lnTo>
                  <a:cubicBezTo>
                    <a:pt x="0" y="13535"/>
                    <a:pt x="13535" y="0"/>
                    <a:pt x="30232" y="0"/>
                  </a:cubicBezTo>
                  <a:close/>
                </a:path>
              </a:pathLst>
            </a:custGeom>
            <a:solidFill>
              <a:srgbClr val="028224"/>
            </a:solidFill>
          </p:spPr>
        </p:sp>
        <p:sp>
          <p:nvSpPr>
            <p:cNvPr id="4" name="TextBox 4"/>
            <p:cNvSpPr txBox="1"/>
            <p:nvPr/>
          </p:nvSpPr>
          <p:spPr>
            <a:xfrm>
              <a:off x="0" y="-38100"/>
              <a:ext cx="1909696" cy="343788"/>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1382090" y="5761721"/>
            <a:ext cx="5628860" cy="1279812"/>
            <a:chOff x="0" y="0"/>
            <a:chExt cx="1749004" cy="397664"/>
          </a:xfrm>
        </p:grpSpPr>
        <p:sp>
          <p:nvSpPr>
            <p:cNvPr id="6" name="Freeform 6"/>
            <p:cNvSpPr/>
            <p:nvPr/>
          </p:nvSpPr>
          <p:spPr>
            <a:xfrm>
              <a:off x="0" y="0"/>
              <a:ext cx="1749004" cy="397664"/>
            </a:xfrm>
            <a:custGeom>
              <a:avLst/>
              <a:gdLst/>
              <a:ahLst/>
              <a:cxnLst/>
              <a:rect l="l" t="t" r="r" b="b"/>
              <a:pathLst>
                <a:path w="1749004" h="397664">
                  <a:moveTo>
                    <a:pt x="64644" y="0"/>
                  </a:moveTo>
                  <a:lnTo>
                    <a:pt x="1684360" y="0"/>
                  </a:lnTo>
                  <a:cubicBezTo>
                    <a:pt x="1701505" y="0"/>
                    <a:pt x="1717947" y="6811"/>
                    <a:pt x="1730070" y="18934"/>
                  </a:cubicBezTo>
                  <a:cubicBezTo>
                    <a:pt x="1742193" y="31057"/>
                    <a:pt x="1749004" y="47499"/>
                    <a:pt x="1749004" y="64644"/>
                  </a:cubicBezTo>
                  <a:lnTo>
                    <a:pt x="1749004" y="333021"/>
                  </a:lnTo>
                  <a:cubicBezTo>
                    <a:pt x="1749004" y="350165"/>
                    <a:pt x="1742193" y="366608"/>
                    <a:pt x="1730070" y="378731"/>
                  </a:cubicBezTo>
                  <a:cubicBezTo>
                    <a:pt x="1717947" y="390854"/>
                    <a:pt x="1701505" y="397664"/>
                    <a:pt x="1684360" y="397664"/>
                  </a:cubicBezTo>
                  <a:lnTo>
                    <a:pt x="64644" y="397664"/>
                  </a:lnTo>
                  <a:cubicBezTo>
                    <a:pt x="47499" y="397664"/>
                    <a:pt x="31057" y="390854"/>
                    <a:pt x="18934" y="378731"/>
                  </a:cubicBezTo>
                  <a:cubicBezTo>
                    <a:pt x="6811" y="366608"/>
                    <a:pt x="0" y="350165"/>
                    <a:pt x="0" y="333021"/>
                  </a:cubicBezTo>
                  <a:lnTo>
                    <a:pt x="0" y="64644"/>
                  </a:lnTo>
                  <a:cubicBezTo>
                    <a:pt x="0" y="47499"/>
                    <a:pt x="6811" y="31057"/>
                    <a:pt x="18934" y="18934"/>
                  </a:cubicBezTo>
                  <a:cubicBezTo>
                    <a:pt x="31057" y="6811"/>
                    <a:pt x="47499" y="0"/>
                    <a:pt x="64644" y="0"/>
                  </a:cubicBezTo>
                  <a:close/>
                </a:path>
              </a:pathLst>
            </a:custGeom>
            <a:solidFill>
              <a:srgbClr val="FFFFFF"/>
            </a:solidFill>
          </p:spPr>
        </p:sp>
        <p:sp>
          <p:nvSpPr>
            <p:cNvPr id="7" name="TextBox 7"/>
            <p:cNvSpPr txBox="1"/>
            <p:nvPr/>
          </p:nvSpPr>
          <p:spPr>
            <a:xfrm>
              <a:off x="0" y="-38100"/>
              <a:ext cx="1749004" cy="435764"/>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10059109" y="6618216"/>
            <a:ext cx="5150497" cy="1126022"/>
            <a:chOff x="0" y="0"/>
            <a:chExt cx="1600367" cy="349878"/>
          </a:xfrm>
        </p:grpSpPr>
        <p:sp>
          <p:nvSpPr>
            <p:cNvPr id="9" name="Freeform 9"/>
            <p:cNvSpPr/>
            <p:nvPr/>
          </p:nvSpPr>
          <p:spPr>
            <a:xfrm>
              <a:off x="0" y="0"/>
              <a:ext cx="1600367" cy="349878"/>
            </a:xfrm>
            <a:custGeom>
              <a:avLst/>
              <a:gdLst/>
              <a:ahLst/>
              <a:cxnLst/>
              <a:rect l="l" t="t" r="r" b="b"/>
              <a:pathLst>
                <a:path w="1600367" h="349878">
                  <a:moveTo>
                    <a:pt x="36075" y="0"/>
                  </a:moveTo>
                  <a:lnTo>
                    <a:pt x="1564291" y="0"/>
                  </a:lnTo>
                  <a:cubicBezTo>
                    <a:pt x="1573859" y="0"/>
                    <a:pt x="1583035" y="3801"/>
                    <a:pt x="1589801" y="10566"/>
                  </a:cubicBezTo>
                  <a:cubicBezTo>
                    <a:pt x="1596566" y="17332"/>
                    <a:pt x="1600367" y="26508"/>
                    <a:pt x="1600367" y="36075"/>
                  </a:cubicBezTo>
                  <a:lnTo>
                    <a:pt x="1600367" y="313803"/>
                  </a:lnTo>
                  <a:cubicBezTo>
                    <a:pt x="1600367" y="333727"/>
                    <a:pt x="1584215" y="349878"/>
                    <a:pt x="1564291" y="349878"/>
                  </a:cubicBezTo>
                  <a:lnTo>
                    <a:pt x="36075" y="349878"/>
                  </a:lnTo>
                  <a:cubicBezTo>
                    <a:pt x="26508" y="349878"/>
                    <a:pt x="17332" y="346078"/>
                    <a:pt x="10566" y="339312"/>
                  </a:cubicBezTo>
                  <a:cubicBezTo>
                    <a:pt x="3801" y="332547"/>
                    <a:pt x="0" y="323371"/>
                    <a:pt x="0" y="313803"/>
                  </a:cubicBezTo>
                  <a:lnTo>
                    <a:pt x="0" y="36075"/>
                  </a:lnTo>
                  <a:cubicBezTo>
                    <a:pt x="0" y="26508"/>
                    <a:pt x="3801" y="17332"/>
                    <a:pt x="10566" y="10566"/>
                  </a:cubicBezTo>
                  <a:cubicBezTo>
                    <a:pt x="17332" y="3801"/>
                    <a:pt x="26508" y="0"/>
                    <a:pt x="36075" y="0"/>
                  </a:cubicBezTo>
                  <a:close/>
                </a:path>
              </a:pathLst>
            </a:custGeom>
            <a:solidFill>
              <a:srgbClr val="028224"/>
            </a:solidFill>
          </p:spPr>
        </p:sp>
        <p:sp>
          <p:nvSpPr>
            <p:cNvPr id="10" name="TextBox 10"/>
            <p:cNvSpPr txBox="1"/>
            <p:nvPr/>
          </p:nvSpPr>
          <p:spPr>
            <a:xfrm>
              <a:off x="0" y="-38100"/>
              <a:ext cx="1600367" cy="387978"/>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10390416" y="5517302"/>
            <a:ext cx="4570132" cy="1766126"/>
            <a:chOff x="0" y="0"/>
            <a:chExt cx="1420035" cy="548772"/>
          </a:xfrm>
        </p:grpSpPr>
        <p:sp>
          <p:nvSpPr>
            <p:cNvPr id="12" name="Freeform 12"/>
            <p:cNvSpPr/>
            <p:nvPr/>
          </p:nvSpPr>
          <p:spPr>
            <a:xfrm>
              <a:off x="0" y="0"/>
              <a:ext cx="1420035" cy="548772"/>
            </a:xfrm>
            <a:custGeom>
              <a:avLst/>
              <a:gdLst/>
              <a:ahLst/>
              <a:cxnLst/>
              <a:rect l="l" t="t" r="r" b="b"/>
              <a:pathLst>
                <a:path w="1420035" h="548772">
                  <a:moveTo>
                    <a:pt x="79619" y="0"/>
                  </a:moveTo>
                  <a:lnTo>
                    <a:pt x="1340416" y="0"/>
                  </a:lnTo>
                  <a:cubicBezTo>
                    <a:pt x="1361532" y="0"/>
                    <a:pt x="1381784" y="8388"/>
                    <a:pt x="1396715" y="23320"/>
                  </a:cubicBezTo>
                  <a:cubicBezTo>
                    <a:pt x="1411647" y="38251"/>
                    <a:pt x="1420035" y="58503"/>
                    <a:pt x="1420035" y="79619"/>
                  </a:cubicBezTo>
                  <a:lnTo>
                    <a:pt x="1420035" y="469153"/>
                  </a:lnTo>
                  <a:cubicBezTo>
                    <a:pt x="1420035" y="513125"/>
                    <a:pt x="1384388" y="548772"/>
                    <a:pt x="1340416" y="548772"/>
                  </a:cubicBezTo>
                  <a:lnTo>
                    <a:pt x="79619" y="548772"/>
                  </a:lnTo>
                  <a:cubicBezTo>
                    <a:pt x="58503" y="548772"/>
                    <a:pt x="38251" y="540384"/>
                    <a:pt x="23320" y="525452"/>
                  </a:cubicBezTo>
                  <a:cubicBezTo>
                    <a:pt x="8388" y="510521"/>
                    <a:pt x="0" y="490269"/>
                    <a:pt x="0" y="469153"/>
                  </a:cubicBezTo>
                  <a:lnTo>
                    <a:pt x="0" y="79619"/>
                  </a:lnTo>
                  <a:cubicBezTo>
                    <a:pt x="0" y="58503"/>
                    <a:pt x="8388" y="38251"/>
                    <a:pt x="23320" y="23320"/>
                  </a:cubicBezTo>
                  <a:cubicBezTo>
                    <a:pt x="38251" y="8388"/>
                    <a:pt x="58503" y="0"/>
                    <a:pt x="79619" y="0"/>
                  </a:cubicBezTo>
                  <a:close/>
                </a:path>
              </a:pathLst>
            </a:custGeom>
            <a:solidFill>
              <a:srgbClr val="FFFFFF"/>
            </a:solidFill>
          </p:spPr>
        </p:sp>
        <p:sp>
          <p:nvSpPr>
            <p:cNvPr id="13" name="TextBox 13"/>
            <p:cNvSpPr txBox="1"/>
            <p:nvPr/>
          </p:nvSpPr>
          <p:spPr>
            <a:xfrm>
              <a:off x="0" y="-38100"/>
              <a:ext cx="1420035" cy="586872"/>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11321254" y="3002543"/>
            <a:ext cx="2626208" cy="262620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8224"/>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17" name="Group 17"/>
          <p:cNvGrpSpPr/>
          <p:nvPr/>
        </p:nvGrpSpPr>
        <p:grpSpPr>
          <a:xfrm>
            <a:off x="2493561" y="3207209"/>
            <a:ext cx="2715522" cy="2715522"/>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8224"/>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sp>
        <p:nvSpPr>
          <p:cNvPr id="20" name="Freeform 20"/>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Freeform 21"/>
          <p:cNvSpPr/>
          <p:nvPr/>
        </p:nvSpPr>
        <p:spPr>
          <a:xfrm>
            <a:off x="6053070" y="6363677"/>
            <a:ext cx="2243295" cy="1839502"/>
          </a:xfrm>
          <a:custGeom>
            <a:avLst/>
            <a:gdLst/>
            <a:ahLst/>
            <a:cxnLst/>
            <a:rect l="l" t="t" r="r" b="b"/>
            <a:pathLst>
              <a:path w="2243295" h="1839502">
                <a:moveTo>
                  <a:pt x="0" y="0"/>
                </a:moveTo>
                <a:lnTo>
                  <a:pt x="2243296" y="0"/>
                </a:lnTo>
                <a:lnTo>
                  <a:pt x="2243296" y="1839502"/>
                </a:lnTo>
                <a:lnTo>
                  <a:pt x="0" y="183950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2" name="Freeform 22"/>
          <p:cNvSpPr/>
          <p:nvPr/>
        </p:nvSpPr>
        <p:spPr>
          <a:xfrm>
            <a:off x="14283737" y="6257956"/>
            <a:ext cx="1353623" cy="2050944"/>
          </a:xfrm>
          <a:custGeom>
            <a:avLst/>
            <a:gdLst/>
            <a:ahLst/>
            <a:cxnLst/>
            <a:rect l="l" t="t" r="r" b="b"/>
            <a:pathLst>
              <a:path w="1353623" h="2050944">
                <a:moveTo>
                  <a:pt x="0" y="0"/>
                </a:moveTo>
                <a:lnTo>
                  <a:pt x="1353623" y="0"/>
                </a:lnTo>
                <a:lnTo>
                  <a:pt x="1353623" y="2050944"/>
                </a:lnTo>
                <a:lnTo>
                  <a:pt x="0" y="205094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TextBox 23"/>
          <p:cNvSpPr txBox="1"/>
          <p:nvPr/>
        </p:nvSpPr>
        <p:spPr>
          <a:xfrm>
            <a:off x="3054178" y="6080293"/>
            <a:ext cx="1594288" cy="705295"/>
          </a:xfrm>
          <a:prstGeom prst="rect">
            <a:avLst/>
          </a:prstGeom>
        </p:spPr>
        <p:txBody>
          <a:bodyPr lIns="0" tIns="0" rIns="0" bIns="0" rtlCol="0" anchor="t">
            <a:spAutoFit/>
          </a:bodyPr>
          <a:lstStyle/>
          <a:p>
            <a:pPr marL="0" lvl="0" indent="0">
              <a:lnSpc>
                <a:spcPts val="5750"/>
              </a:lnSpc>
              <a:spcBef>
                <a:spcPct val="0"/>
              </a:spcBef>
            </a:pPr>
            <a:r>
              <a:rPr lang="en-US" sz="4107" dirty="0">
                <a:solidFill>
                  <a:srgbClr val="101010"/>
                </a:solidFill>
                <a:latin typeface="Archivo Black"/>
              </a:rPr>
              <a:t>2.341</a:t>
            </a:r>
          </a:p>
        </p:txBody>
      </p:sp>
      <p:sp>
        <p:nvSpPr>
          <p:cNvPr id="25" name="TextBox 25"/>
          <p:cNvSpPr txBox="1"/>
          <p:nvPr/>
        </p:nvSpPr>
        <p:spPr>
          <a:xfrm>
            <a:off x="2700678" y="3993762"/>
            <a:ext cx="2301287" cy="1523540"/>
          </a:xfrm>
          <a:prstGeom prst="rect">
            <a:avLst/>
          </a:prstGeom>
        </p:spPr>
        <p:txBody>
          <a:bodyPr lIns="0" tIns="0" rIns="0" bIns="0" rtlCol="0" anchor="t">
            <a:spAutoFit/>
          </a:bodyPr>
          <a:lstStyle/>
          <a:p>
            <a:pPr algn="ctr">
              <a:lnSpc>
                <a:spcPts val="4080"/>
              </a:lnSpc>
            </a:pPr>
            <a:r>
              <a:rPr lang="en-US" sz="2914">
                <a:solidFill>
                  <a:srgbClr val="000000"/>
                </a:solidFill>
                <a:latin typeface="Open Sans Bold"/>
              </a:rPr>
              <a:t>MATRICULA INICIAL</a:t>
            </a:r>
          </a:p>
          <a:p>
            <a:pPr algn="ctr">
              <a:lnSpc>
                <a:spcPts val="4080"/>
              </a:lnSpc>
            </a:pPr>
            <a:endParaRPr lang="en-US" sz="2914">
              <a:solidFill>
                <a:srgbClr val="000000"/>
              </a:solidFill>
              <a:latin typeface="Open Sans Bold"/>
            </a:endParaRPr>
          </a:p>
        </p:txBody>
      </p:sp>
      <p:sp>
        <p:nvSpPr>
          <p:cNvPr id="26" name="TextBox 26"/>
          <p:cNvSpPr txBox="1"/>
          <p:nvPr/>
        </p:nvSpPr>
        <p:spPr>
          <a:xfrm>
            <a:off x="1732315" y="606202"/>
            <a:ext cx="14515468" cy="1281916"/>
          </a:xfrm>
          <a:prstGeom prst="rect">
            <a:avLst/>
          </a:prstGeom>
        </p:spPr>
        <p:txBody>
          <a:bodyPr lIns="0" tIns="0" rIns="0" bIns="0" rtlCol="0" anchor="t">
            <a:spAutoFit/>
          </a:bodyPr>
          <a:lstStyle/>
          <a:p>
            <a:pPr algn="ctr">
              <a:lnSpc>
                <a:spcPts val="10428"/>
              </a:lnSpc>
            </a:pPr>
            <a:r>
              <a:rPr lang="en-US" sz="7448">
                <a:solidFill>
                  <a:srgbClr val="FDFDFD"/>
                </a:solidFill>
                <a:latin typeface="Open Sans Bold"/>
              </a:rPr>
              <a:t>COBERTURA Y DESERCIÓN 2023</a:t>
            </a:r>
          </a:p>
        </p:txBody>
      </p:sp>
      <p:pic>
        <p:nvPicPr>
          <p:cNvPr id="32" name="Imagen 31">
            <a:extLst>
              <a:ext uri="{FF2B5EF4-FFF2-40B4-BE49-F238E27FC236}">
                <a16:creationId xmlns:a16="http://schemas.microsoft.com/office/drawing/2014/main" id="{A16B9416-E3F5-8135-D49D-42BC8A2274E9}"/>
              </a:ext>
            </a:extLst>
          </p:cNvPr>
          <p:cNvPicPr>
            <a:picLocks noChangeAspect="1"/>
          </p:cNvPicPr>
          <p:nvPr/>
        </p:nvPicPr>
        <p:blipFill>
          <a:blip r:embed="rId8"/>
          <a:stretch>
            <a:fillRect/>
          </a:stretch>
        </p:blipFill>
        <p:spPr>
          <a:xfrm>
            <a:off x="11312545" y="3768109"/>
            <a:ext cx="2584928" cy="1176630"/>
          </a:xfrm>
          <a:prstGeom prst="rect">
            <a:avLst/>
          </a:prstGeom>
        </p:spPr>
      </p:pic>
      <p:sp>
        <p:nvSpPr>
          <p:cNvPr id="33" name="TextBox 26">
            <a:extLst>
              <a:ext uri="{FF2B5EF4-FFF2-40B4-BE49-F238E27FC236}">
                <a16:creationId xmlns:a16="http://schemas.microsoft.com/office/drawing/2014/main" id="{B8EA1F48-2AD2-1DED-4B94-8E95D2F7AEA7}"/>
              </a:ext>
            </a:extLst>
          </p:cNvPr>
          <p:cNvSpPr txBox="1"/>
          <p:nvPr/>
        </p:nvSpPr>
        <p:spPr>
          <a:xfrm>
            <a:off x="12058953" y="6083012"/>
            <a:ext cx="1594288" cy="705295"/>
          </a:xfrm>
          <a:prstGeom prst="rect">
            <a:avLst/>
          </a:prstGeom>
        </p:spPr>
        <p:txBody>
          <a:bodyPr lIns="0" tIns="0" rIns="0" bIns="0" rtlCol="0" anchor="t">
            <a:spAutoFit/>
          </a:bodyPr>
          <a:lstStyle/>
          <a:p>
            <a:pPr marL="0" lvl="0" indent="0">
              <a:lnSpc>
                <a:spcPts val="5750"/>
              </a:lnSpc>
              <a:spcBef>
                <a:spcPct val="0"/>
              </a:spcBef>
            </a:pPr>
            <a:r>
              <a:rPr lang="en-US" sz="4107" dirty="0">
                <a:solidFill>
                  <a:srgbClr val="101010"/>
                </a:solidFill>
                <a:latin typeface="Archivo Black"/>
              </a:rPr>
              <a:t>2.106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78522"/>
            <a:ext cx="6146018" cy="983804"/>
            <a:chOff x="0" y="0"/>
            <a:chExt cx="1909696" cy="305688"/>
          </a:xfrm>
        </p:grpSpPr>
        <p:sp>
          <p:nvSpPr>
            <p:cNvPr id="3" name="Freeform 3"/>
            <p:cNvSpPr/>
            <p:nvPr/>
          </p:nvSpPr>
          <p:spPr>
            <a:xfrm>
              <a:off x="0" y="0"/>
              <a:ext cx="1909696" cy="305688"/>
            </a:xfrm>
            <a:custGeom>
              <a:avLst/>
              <a:gdLst/>
              <a:ahLst/>
              <a:cxnLst/>
              <a:rect l="l" t="t" r="r" b="b"/>
              <a:pathLst>
                <a:path w="1909696" h="305688">
                  <a:moveTo>
                    <a:pt x="30232" y="0"/>
                  </a:moveTo>
                  <a:lnTo>
                    <a:pt x="1879464" y="0"/>
                  </a:lnTo>
                  <a:cubicBezTo>
                    <a:pt x="1887482" y="0"/>
                    <a:pt x="1895172" y="3185"/>
                    <a:pt x="1900841" y="8855"/>
                  </a:cubicBezTo>
                  <a:cubicBezTo>
                    <a:pt x="1906511" y="14524"/>
                    <a:pt x="1909696" y="22214"/>
                    <a:pt x="1909696" y="30232"/>
                  </a:cubicBezTo>
                  <a:lnTo>
                    <a:pt x="1909696" y="275457"/>
                  </a:lnTo>
                  <a:cubicBezTo>
                    <a:pt x="1909696" y="292153"/>
                    <a:pt x="1896161" y="305688"/>
                    <a:pt x="1879464" y="305688"/>
                  </a:cubicBezTo>
                  <a:lnTo>
                    <a:pt x="30232" y="305688"/>
                  </a:lnTo>
                  <a:cubicBezTo>
                    <a:pt x="13535" y="305688"/>
                    <a:pt x="0" y="292153"/>
                    <a:pt x="0" y="275457"/>
                  </a:cubicBezTo>
                  <a:lnTo>
                    <a:pt x="0" y="30232"/>
                  </a:lnTo>
                  <a:cubicBezTo>
                    <a:pt x="0" y="13535"/>
                    <a:pt x="13535" y="0"/>
                    <a:pt x="30232" y="0"/>
                  </a:cubicBezTo>
                  <a:close/>
                </a:path>
              </a:pathLst>
            </a:custGeom>
            <a:solidFill>
              <a:srgbClr val="028224"/>
            </a:solidFill>
          </p:spPr>
        </p:sp>
        <p:sp>
          <p:nvSpPr>
            <p:cNvPr id="4" name="TextBox 4"/>
            <p:cNvSpPr txBox="1"/>
            <p:nvPr/>
          </p:nvSpPr>
          <p:spPr>
            <a:xfrm>
              <a:off x="0" y="-38100"/>
              <a:ext cx="1909696" cy="343788"/>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1382090" y="5761721"/>
            <a:ext cx="5628860" cy="1279812"/>
            <a:chOff x="0" y="0"/>
            <a:chExt cx="1749004" cy="397664"/>
          </a:xfrm>
        </p:grpSpPr>
        <p:sp>
          <p:nvSpPr>
            <p:cNvPr id="6" name="Freeform 6"/>
            <p:cNvSpPr/>
            <p:nvPr/>
          </p:nvSpPr>
          <p:spPr>
            <a:xfrm>
              <a:off x="0" y="0"/>
              <a:ext cx="1749004" cy="397664"/>
            </a:xfrm>
            <a:custGeom>
              <a:avLst/>
              <a:gdLst/>
              <a:ahLst/>
              <a:cxnLst/>
              <a:rect l="l" t="t" r="r" b="b"/>
              <a:pathLst>
                <a:path w="1749004" h="397664">
                  <a:moveTo>
                    <a:pt x="64644" y="0"/>
                  </a:moveTo>
                  <a:lnTo>
                    <a:pt x="1684360" y="0"/>
                  </a:lnTo>
                  <a:cubicBezTo>
                    <a:pt x="1701505" y="0"/>
                    <a:pt x="1717947" y="6811"/>
                    <a:pt x="1730070" y="18934"/>
                  </a:cubicBezTo>
                  <a:cubicBezTo>
                    <a:pt x="1742193" y="31057"/>
                    <a:pt x="1749004" y="47499"/>
                    <a:pt x="1749004" y="64644"/>
                  </a:cubicBezTo>
                  <a:lnTo>
                    <a:pt x="1749004" y="333021"/>
                  </a:lnTo>
                  <a:cubicBezTo>
                    <a:pt x="1749004" y="350165"/>
                    <a:pt x="1742193" y="366608"/>
                    <a:pt x="1730070" y="378731"/>
                  </a:cubicBezTo>
                  <a:cubicBezTo>
                    <a:pt x="1717947" y="390854"/>
                    <a:pt x="1701505" y="397664"/>
                    <a:pt x="1684360" y="397664"/>
                  </a:cubicBezTo>
                  <a:lnTo>
                    <a:pt x="64644" y="397664"/>
                  </a:lnTo>
                  <a:cubicBezTo>
                    <a:pt x="47499" y="397664"/>
                    <a:pt x="31057" y="390854"/>
                    <a:pt x="18934" y="378731"/>
                  </a:cubicBezTo>
                  <a:cubicBezTo>
                    <a:pt x="6811" y="366608"/>
                    <a:pt x="0" y="350165"/>
                    <a:pt x="0" y="333021"/>
                  </a:cubicBezTo>
                  <a:lnTo>
                    <a:pt x="0" y="64644"/>
                  </a:lnTo>
                  <a:cubicBezTo>
                    <a:pt x="0" y="47499"/>
                    <a:pt x="6811" y="31057"/>
                    <a:pt x="18934" y="18934"/>
                  </a:cubicBezTo>
                  <a:cubicBezTo>
                    <a:pt x="31057" y="6811"/>
                    <a:pt x="47499" y="0"/>
                    <a:pt x="64644" y="0"/>
                  </a:cubicBezTo>
                  <a:close/>
                </a:path>
              </a:pathLst>
            </a:custGeom>
            <a:solidFill>
              <a:srgbClr val="FFFFFF"/>
            </a:solidFill>
          </p:spPr>
        </p:sp>
        <p:sp>
          <p:nvSpPr>
            <p:cNvPr id="7" name="TextBox 7"/>
            <p:cNvSpPr txBox="1"/>
            <p:nvPr/>
          </p:nvSpPr>
          <p:spPr>
            <a:xfrm>
              <a:off x="0" y="-38100"/>
              <a:ext cx="1749004" cy="435764"/>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10059109" y="6618216"/>
            <a:ext cx="5150497" cy="1126022"/>
            <a:chOff x="0" y="0"/>
            <a:chExt cx="1600367" cy="349878"/>
          </a:xfrm>
        </p:grpSpPr>
        <p:sp>
          <p:nvSpPr>
            <p:cNvPr id="9" name="Freeform 9"/>
            <p:cNvSpPr/>
            <p:nvPr/>
          </p:nvSpPr>
          <p:spPr>
            <a:xfrm>
              <a:off x="0" y="0"/>
              <a:ext cx="1600367" cy="349878"/>
            </a:xfrm>
            <a:custGeom>
              <a:avLst/>
              <a:gdLst/>
              <a:ahLst/>
              <a:cxnLst/>
              <a:rect l="l" t="t" r="r" b="b"/>
              <a:pathLst>
                <a:path w="1600367" h="349878">
                  <a:moveTo>
                    <a:pt x="36075" y="0"/>
                  </a:moveTo>
                  <a:lnTo>
                    <a:pt x="1564291" y="0"/>
                  </a:lnTo>
                  <a:cubicBezTo>
                    <a:pt x="1573859" y="0"/>
                    <a:pt x="1583035" y="3801"/>
                    <a:pt x="1589801" y="10566"/>
                  </a:cubicBezTo>
                  <a:cubicBezTo>
                    <a:pt x="1596566" y="17332"/>
                    <a:pt x="1600367" y="26508"/>
                    <a:pt x="1600367" y="36075"/>
                  </a:cubicBezTo>
                  <a:lnTo>
                    <a:pt x="1600367" y="313803"/>
                  </a:lnTo>
                  <a:cubicBezTo>
                    <a:pt x="1600367" y="333727"/>
                    <a:pt x="1584215" y="349878"/>
                    <a:pt x="1564291" y="349878"/>
                  </a:cubicBezTo>
                  <a:lnTo>
                    <a:pt x="36075" y="349878"/>
                  </a:lnTo>
                  <a:cubicBezTo>
                    <a:pt x="26508" y="349878"/>
                    <a:pt x="17332" y="346078"/>
                    <a:pt x="10566" y="339312"/>
                  </a:cubicBezTo>
                  <a:cubicBezTo>
                    <a:pt x="3801" y="332547"/>
                    <a:pt x="0" y="323371"/>
                    <a:pt x="0" y="313803"/>
                  </a:cubicBezTo>
                  <a:lnTo>
                    <a:pt x="0" y="36075"/>
                  </a:lnTo>
                  <a:cubicBezTo>
                    <a:pt x="0" y="26508"/>
                    <a:pt x="3801" y="17332"/>
                    <a:pt x="10566" y="10566"/>
                  </a:cubicBezTo>
                  <a:cubicBezTo>
                    <a:pt x="17332" y="3801"/>
                    <a:pt x="26508" y="0"/>
                    <a:pt x="36075" y="0"/>
                  </a:cubicBezTo>
                  <a:close/>
                </a:path>
              </a:pathLst>
            </a:custGeom>
            <a:solidFill>
              <a:srgbClr val="028224"/>
            </a:solidFill>
          </p:spPr>
        </p:sp>
        <p:sp>
          <p:nvSpPr>
            <p:cNvPr id="10" name="TextBox 10"/>
            <p:cNvSpPr txBox="1"/>
            <p:nvPr/>
          </p:nvSpPr>
          <p:spPr>
            <a:xfrm>
              <a:off x="0" y="-38100"/>
              <a:ext cx="1600367" cy="387978"/>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10390416" y="5517302"/>
            <a:ext cx="4570132" cy="1766126"/>
            <a:chOff x="0" y="0"/>
            <a:chExt cx="1420035" cy="548772"/>
          </a:xfrm>
        </p:grpSpPr>
        <p:sp>
          <p:nvSpPr>
            <p:cNvPr id="12" name="Freeform 12"/>
            <p:cNvSpPr/>
            <p:nvPr/>
          </p:nvSpPr>
          <p:spPr>
            <a:xfrm>
              <a:off x="0" y="0"/>
              <a:ext cx="1420035" cy="548772"/>
            </a:xfrm>
            <a:custGeom>
              <a:avLst/>
              <a:gdLst/>
              <a:ahLst/>
              <a:cxnLst/>
              <a:rect l="l" t="t" r="r" b="b"/>
              <a:pathLst>
                <a:path w="1420035" h="548772">
                  <a:moveTo>
                    <a:pt x="79619" y="0"/>
                  </a:moveTo>
                  <a:lnTo>
                    <a:pt x="1340416" y="0"/>
                  </a:lnTo>
                  <a:cubicBezTo>
                    <a:pt x="1361532" y="0"/>
                    <a:pt x="1381784" y="8388"/>
                    <a:pt x="1396715" y="23320"/>
                  </a:cubicBezTo>
                  <a:cubicBezTo>
                    <a:pt x="1411647" y="38251"/>
                    <a:pt x="1420035" y="58503"/>
                    <a:pt x="1420035" y="79619"/>
                  </a:cubicBezTo>
                  <a:lnTo>
                    <a:pt x="1420035" y="469153"/>
                  </a:lnTo>
                  <a:cubicBezTo>
                    <a:pt x="1420035" y="513125"/>
                    <a:pt x="1384388" y="548772"/>
                    <a:pt x="1340416" y="548772"/>
                  </a:cubicBezTo>
                  <a:lnTo>
                    <a:pt x="79619" y="548772"/>
                  </a:lnTo>
                  <a:cubicBezTo>
                    <a:pt x="58503" y="548772"/>
                    <a:pt x="38251" y="540384"/>
                    <a:pt x="23320" y="525452"/>
                  </a:cubicBezTo>
                  <a:cubicBezTo>
                    <a:pt x="8388" y="510521"/>
                    <a:pt x="0" y="490269"/>
                    <a:pt x="0" y="469153"/>
                  </a:cubicBezTo>
                  <a:lnTo>
                    <a:pt x="0" y="79619"/>
                  </a:lnTo>
                  <a:cubicBezTo>
                    <a:pt x="0" y="58503"/>
                    <a:pt x="8388" y="38251"/>
                    <a:pt x="23320" y="23320"/>
                  </a:cubicBezTo>
                  <a:cubicBezTo>
                    <a:pt x="38251" y="8388"/>
                    <a:pt x="58503" y="0"/>
                    <a:pt x="79619" y="0"/>
                  </a:cubicBezTo>
                  <a:close/>
                </a:path>
              </a:pathLst>
            </a:custGeom>
            <a:solidFill>
              <a:srgbClr val="FFFFFF"/>
            </a:solidFill>
          </p:spPr>
        </p:sp>
        <p:sp>
          <p:nvSpPr>
            <p:cNvPr id="13" name="TextBox 13"/>
            <p:cNvSpPr txBox="1"/>
            <p:nvPr/>
          </p:nvSpPr>
          <p:spPr>
            <a:xfrm>
              <a:off x="0" y="-38100"/>
              <a:ext cx="1420035" cy="586872"/>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11321254" y="3002543"/>
            <a:ext cx="2626208" cy="262620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28224"/>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3360"/>
                </a:lnSpc>
              </a:pPr>
              <a:endParaRPr/>
            </a:p>
          </p:txBody>
        </p:sp>
      </p:grpSp>
      <p:grpSp>
        <p:nvGrpSpPr>
          <p:cNvPr id="17" name="Group 17"/>
          <p:cNvGrpSpPr/>
          <p:nvPr/>
        </p:nvGrpSpPr>
        <p:grpSpPr>
          <a:xfrm>
            <a:off x="2493561" y="3134991"/>
            <a:ext cx="2932176" cy="2787740"/>
            <a:chOff x="0" y="0"/>
            <a:chExt cx="854912" cy="812800"/>
          </a:xfrm>
        </p:grpSpPr>
        <p:sp>
          <p:nvSpPr>
            <p:cNvPr id="18" name="Freeform 18"/>
            <p:cNvSpPr/>
            <p:nvPr/>
          </p:nvSpPr>
          <p:spPr>
            <a:xfrm>
              <a:off x="0" y="0"/>
              <a:ext cx="854912" cy="812800"/>
            </a:xfrm>
            <a:custGeom>
              <a:avLst/>
              <a:gdLst/>
              <a:ahLst/>
              <a:cxnLst/>
              <a:rect l="l" t="t" r="r" b="b"/>
              <a:pathLst>
                <a:path w="854912" h="812800">
                  <a:moveTo>
                    <a:pt x="427456" y="0"/>
                  </a:moveTo>
                  <a:cubicBezTo>
                    <a:pt x="191379" y="0"/>
                    <a:pt x="0" y="181951"/>
                    <a:pt x="0" y="406400"/>
                  </a:cubicBezTo>
                  <a:cubicBezTo>
                    <a:pt x="0" y="630849"/>
                    <a:pt x="191379" y="812800"/>
                    <a:pt x="427456" y="812800"/>
                  </a:cubicBezTo>
                  <a:cubicBezTo>
                    <a:pt x="663534" y="812800"/>
                    <a:pt x="854912" y="630849"/>
                    <a:pt x="854912" y="406400"/>
                  </a:cubicBezTo>
                  <a:cubicBezTo>
                    <a:pt x="854912" y="181951"/>
                    <a:pt x="663534" y="0"/>
                    <a:pt x="427456" y="0"/>
                  </a:cubicBezTo>
                  <a:close/>
                </a:path>
              </a:pathLst>
            </a:custGeom>
            <a:solidFill>
              <a:srgbClr val="028224"/>
            </a:solidFill>
          </p:spPr>
        </p:sp>
        <p:sp>
          <p:nvSpPr>
            <p:cNvPr id="19" name="TextBox 19"/>
            <p:cNvSpPr txBox="1"/>
            <p:nvPr/>
          </p:nvSpPr>
          <p:spPr>
            <a:xfrm>
              <a:off x="80148" y="38100"/>
              <a:ext cx="694616" cy="698500"/>
            </a:xfrm>
            <a:prstGeom prst="rect">
              <a:avLst/>
            </a:prstGeom>
          </p:spPr>
          <p:txBody>
            <a:bodyPr lIns="50800" tIns="50800" rIns="50800" bIns="50800" rtlCol="0" anchor="ctr"/>
            <a:lstStyle/>
            <a:p>
              <a:pPr algn="ctr">
                <a:lnSpc>
                  <a:spcPts val="3360"/>
                </a:lnSpc>
              </a:pPr>
              <a:endParaRPr/>
            </a:p>
          </p:txBody>
        </p:sp>
      </p:grpSp>
      <p:sp>
        <p:nvSpPr>
          <p:cNvPr id="20" name="Freeform 20"/>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Freeform 21"/>
          <p:cNvSpPr/>
          <p:nvPr/>
        </p:nvSpPr>
        <p:spPr>
          <a:xfrm>
            <a:off x="4898853" y="4242776"/>
            <a:ext cx="2113061" cy="2798757"/>
          </a:xfrm>
          <a:custGeom>
            <a:avLst/>
            <a:gdLst/>
            <a:ahLst/>
            <a:cxnLst/>
            <a:rect l="l" t="t" r="r" b="b"/>
            <a:pathLst>
              <a:path w="2113061" h="2798757">
                <a:moveTo>
                  <a:pt x="0" y="0"/>
                </a:moveTo>
                <a:lnTo>
                  <a:pt x="2113061" y="0"/>
                </a:lnTo>
                <a:lnTo>
                  <a:pt x="2113061" y="2798757"/>
                </a:lnTo>
                <a:lnTo>
                  <a:pt x="0" y="2798757"/>
                </a:lnTo>
                <a:lnTo>
                  <a:pt x="0" y="0"/>
                </a:lnTo>
                <a:close/>
              </a:path>
            </a:pathLst>
          </a:custGeom>
          <a:blipFill>
            <a:blip r:embed="rId4"/>
            <a:stretch>
              <a:fillRect/>
            </a:stretch>
          </a:blipFill>
        </p:spPr>
      </p:sp>
      <p:sp>
        <p:nvSpPr>
          <p:cNvPr id="22" name="Freeform 22"/>
          <p:cNvSpPr/>
          <p:nvPr/>
        </p:nvSpPr>
        <p:spPr>
          <a:xfrm>
            <a:off x="14158499" y="4876792"/>
            <a:ext cx="2400453" cy="2304435"/>
          </a:xfrm>
          <a:custGeom>
            <a:avLst/>
            <a:gdLst/>
            <a:ahLst/>
            <a:cxnLst/>
            <a:rect l="l" t="t" r="r" b="b"/>
            <a:pathLst>
              <a:path w="2400453" h="2304435">
                <a:moveTo>
                  <a:pt x="0" y="0"/>
                </a:moveTo>
                <a:lnTo>
                  <a:pt x="2400453" y="0"/>
                </a:lnTo>
                <a:lnTo>
                  <a:pt x="2400453" y="2304435"/>
                </a:lnTo>
                <a:lnTo>
                  <a:pt x="0" y="23044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23" name="TextBox 23"/>
          <p:cNvSpPr txBox="1"/>
          <p:nvPr/>
        </p:nvSpPr>
        <p:spPr>
          <a:xfrm>
            <a:off x="11581810" y="4022332"/>
            <a:ext cx="2187345" cy="941559"/>
          </a:xfrm>
          <a:prstGeom prst="rect">
            <a:avLst/>
          </a:prstGeom>
        </p:spPr>
        <p:txBody>
          <a:bodyPr lIns="0" tIns="0" rIns="0" bIns="0" rtlCol="0" anchor="t">
            <a:spAutoFit/>
          </a:bodyPr>
          <a:lstStyle/>
          <a:p>
            <a:pPr algn="ctr">
              <a:lnSpc>
                <a:spcPts val="3770"/>
              </a:lnSpc>
            </a:pPr>
            <a:r>
              <a:rPr lang="en-US" sz="2693">
                <a:solidFill>
                  <a:srgbClr val="000000"/>
                </a:solidFill>
                <a:latin typeface="Open Sans Bold"/>
              </a:rPr>
              <a:t>DESERTORES</a:t>
            </a:r>
          </a:p>
          <a:p>
            <a:pPr algn="ctr">
              <a:lnSpc>
                <a:spcPts val="3770"/>
              </a:lnSpc>
            </a:pPr>
            <a:endParaRPr lang="en-US" sz="2693">
              <a:solidFill>
                <a:srgbClr val="000000"/>
              </a:solidFill>
              <a:latin typeface="Open Sans Bold"/>
            </a:endParaRPr>
          </a:p>
        </p:txBody>
      </p:sp>
      <p:sp>
        <p:nvSpPr>
          <p:cNvPr id="24" name="TextBox 24"/>
          <p:cNvSpPr txBox="1"/>
          <p:nvPr/>
        </p:nvSpPr>
        <p:spPr>
          <a:xfrm>
            <a:off x="2659547" y="4022332"/>
            <a:ext cx="2600205" cy="978974"/>
          </a:xfrm>
          <a:prstGeom prst="rect">
            <a:avLst/>
          </a:prstGeom>
        </p:spPr>
        <p:txBody>
          <a:bodyPr lIns="0" tIns="0" rIns="0" bIns="0" rtlCol="0" anchor="t">
            <a:spAutoFit/>
          </a:bodyPr>
          <a:lstStyle/>
          <a:p>
            <a:pPr algn="ctr">
              <a:lnSpc>
                <a:spcPts val="3925"/>
              </a:lnSpc>
            </a:pPr>
            <a:r>
              <a:rPr lang="en-US" sz="2804">
                <a:solidFill>
                  <a:srgbClr val="000000"/>
                </a:solidFill>
                <a:latin typeface="Open Sans Bold"/>
              </a:rPr>
              <a:t>REPROBADOS</a:t>
            </a:r>
          </a:p>
          <a:p>
            <a:pPr algn="ctr">
              <a:lnSpc>
                <a:spcPts val="3925"/>
              </a:lnSpc>
            </a:pPr>
            <a:endParaRPr lang="en-US" sz="2804">
              <a:solidFill>
                <a:srgbClr val="000000"/>
              </a:solidFill>
              <a:latin typeface="Open Sans Bold"/>
            </a:endParaRPr>
          </a:p>
        </p:txBody>
      </p:sp>
      <p:sp>
        <p:nvSpPr>
          <p:cNvPr id="25" name="TextBox 25"/>
          <p:cNvSpPr txBox="1"/>
          <p:nvPr/>
        </p:nvSpPr>
        <p:spPr>
          <a:xfrm>
            <a:off x="1629221" y="291877"/>
            <a:ext cx="14515468" cy="1281916"/>
          </a:xfrm>
          <a:prstGeom prst="rect">
            <a:avLst/>
          </a:prstGeom>
        </p:spPr>
        <p:txBody>
          <a:bodyPr lIns="0" tIns="0" rIns="0" bIns="0" rtlCol="0" anchor="t">
            <a:spAutoFit/>
          </a:bodyPr>
          <a:lstStyle/>
          <a:p>
            <a:pPr algn="ctr">
              <a:lnSpc>
                <a:spcPts val="10428"/>
              </a:lnSpc>
            </a:pPr>
            <a:r>
              <a:rPr lang="en-US" sz="7448">
                <a:solidFill>
                  <a:srgbClr val="FDFDFD"/>
                </a:solidFill>
                <a:latin typeface="Open Sans Bold"/>
              </a:rPr>
              <a:t>COBERTURA Y DESERCIÓN 2023</a:t>
            </a:r>
          </a:p>
        </p:txBody>
      </p:sp>
      <p:sp>
        <p:nvSpPr>
          <p:cNvPr id="26" name="TextBox 26"/>
          <p:cNvSpPr txBox="1"/>
          <p:nvPr/>
        </p:nvSpPr>
        <p:spPr>
          <a:xfrm>
            <a:off x="3304565" y="6083012"/>
            <a:ext cx="1594288" cy="705295"/>
          </a:xfrm>
          <a:prstGeom prst="rect">
            <a:avLst/>
          </a:prstGeom>
        </p:spPr>
        <p:txBody>
          <a:bodyPr lIns="0" tIns="0" rIns="0" bIns="0" rtlCol="0" anchor="t">
            <a:spAutoFit/>
          </a:bodyPr>
          <a:lstStyle/>
          <a:p>
            <a:pPr marL="0" lvl="0" indent="0">
              <a:lnSpc>
                <a:spcPts val="5750"/>
              </a:lnSpc>
              <a:spcBef>
                <a:spcPct val="0"/>
              </a:spcBef>
            </a:pPr>
            <a:r>
              <a:rPr lang="en-US" sz="4107" dirty="0">
                <a:solidFill>
                  <a:srgbClr val="101010"/>
                </a:solidFill>
                <a:latin typeface="Archivo Black"/>
              </a:rPr>
              <a:t>259</a:t>
            </a:r>
          </a:p>
        </p:txBody>
      </p:sp>
      <p:sp>
        <p:nvSpPr>
          <p:cNvPr id="27" name="TextBox 27"/>
          <p:cNvSpPr txBox="1"/>
          <p:nvPr/>
        </p:nvSpPr>
        <p:spPr>
          <a:xfrm>
            <a:off x="12058953" y="6083012"/>
            <a:ext cx="1594288" cy="705295"/>
          </a:xfrm>
          <a:prstGeom prst="rect">
            <a:avLst/>
          </a:prstGeom>
        </p:spPr>
        <p:txBody>
          <a:bodyPr lIns="0" tIns="0" rIns="0" bIns="0" rtlCol="0" anchor="t">
            <a:spAutoFit/>
          </a:bodyPr>
          <a:lstStyle/>
          <a:p>
            <a:pPr marL="0" lvl="0" indent="0">
              <a:lnSpc>
                <a:spcPts val="5750"/>
              </a:lnSpc>
              <a:spcBef>
                <a:spcPct val="0"/>
              </a:spcBef>
            </a:pPr>
            <a:r>
              <a:rPr lang="en-US" sz="4107" dirty="0">
                <a:solidFill>
                  <a:srgbClr val="101010"/>
                </a:solidFill>
                <a:latin typeface="Archivo Black"/>
              </a:rPr>
              <a:t>89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3160786" y="6160046"/>
            <a:ext cx="6146018" cy="983804"/>
            <a:chOff x="0" y="0"/>
            <a:chExt cx="1909696" cy="305688"/>
          </a:xfrm>
        </p:grpSpPr>
        <p:sp>
          <p:nvSpPr>
            <p:cNvPr id="3" name="Freeform 3"/>
            <p:cNvSpPr/>
            <p:nvPr/>
          </p:nvSpPr>
          <p:spPr>
            <a:xfrm>
              <a:off x="0" y="0"/>
              <a:ext cx="1909696" cy="305688"/>
            </a:xfrm>
            <a:custGeom>
              <a:avLst/>
              <a:gdLst/>
              <a:ahLst/>
              <a:cxnLst/>
              <a:rect l="l" t="t" r="r" b="b"/>
              <a:pathLst>
                <a:path w="1909696" h="305688">
                  <a:moveTo>
                    <a:pt x="30232" y="0"/>
                  </a:moveTo>
                  <a:lnTo>
                    <a:pt x="1879464" y="0"/>
                  </a:lnTo>
                  <a:cubicBezTo>
                    <a:pt x="1887482" y="0"/>
                    <a:pt x="1895172" y="3185"/>
                    <a:pt x="1900841" y="8855"/>
                  </a:cubicBezTo>
                  <a:cubicBezTo>
                    <a:pt x="1906511" y="14524"/>
                    <a:pt x="1909696" y="22214"/>
                    <a:pt x="1909696" y="30232"/>
                  </a:cubicBezTo>
                  <a:lnTo>
                    <a:pt x="1909696" y="275457"/>
                  </a:lnTo>
                  <a:cubicBezTo>
                    <a:pt x="1909696" y="292153"/>
                    <a:pt x="1896161" y="305688"/>
                    <a:pt x="1879464" y="305688"/>
                  </a:cubicBezTo>
                  <a:lnTo>
                    <a:pt x="30232" y="305688"/>
                  </a:lnTo>
                  <a:cubicBezTo>
                    <a:pt x="13535" y="305688"/>
                    <a:pt x="0" y="292153"/>
                    <a:pt x="0" y="275457"/>
                  </a:cubicBezTo>
                  <a:lnTo>
                    <a:pt x="0" y="30232"/>
                  </a:lnTo>
                  <a:cubicBezTo>
                    <a:pt x="0" y="13535"/>
                    <a:pt x="13535" y="0"/>
                    <a:pt x="30232" y="0"/>
                  </a:cubicBezTo>
                  <a:close/>
                </a:path>
              </a:pathLst>
            </a:custGeom>
            <a:solidFill>
              <a:srgbClr val="028224"/>
            </a:solidFill>
          </p:spPr>
        </p:sp>
        <p:sp>
          <p:nvSpPr>
            <p:cNvPr id="4" name="TextBox 4"/>
            <p:cNvSpPr txBox="1"/>
            <p:nvPr/>
          </p:nvSpPr>
          <p:spPr>
            <a:xfrm>
              <a:off x="0" y="-38100"/>
              <a:ext cx="1909696" cy="343788"/>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3514176" y="5443245"/>
            <a:ext cx="5628860" cy="1279812"/>
            <a:chOff x="0" y="0"/>
            <a:chExt cx="1749004" cy="397664"/>
          </a:xfrm>
        </p:grpSpPr>
        <p:sp>
          <p:nvSpPr>
            <p:cNvPr id="6" name="Freeform 6"/>
            <p:cNvSpPr/>
            <p:nvPr/>
          </p:nvSpPr>
          <p:spPr>
            <a:xfrm>
              <a:off x="0" y="0"/>
              <a:ext cx="1749004" cy="397664"/>
            </a:xfrm>
            <a:custGeom>
              <a:avLst/>
              <a:gdLst/>
              <a:ahLst/>
              <a:cxnLst/>
              <a:rect l="l" t="t" r="r" b="b"/>
              <a:pathLst>
                <a:path w="1749004" h="397664">
                  <a:moveTo>
                    <a:pt x="64644" y="0"/>
                  </a:moveTo>
                  <a:lnTo>
                    <a:pt x="1684360" y="0"/>
                  </a:lnTo>
                  <a:cubicBezTo>
                    <a:pt x="1701505" y="0"/>
                    <a:pt x="1717947" y="6811"/>
                    <a:pt x="1730070" y="18934"/>
                  </a:cubicBezTo>
                  <a:cubicBezTo>
                    <a:pt x="1742193" y="31057"/>
                    <a:pt x="1749004" y="47499"/>
                    <a:pt x="1749004" y="64644"/>
                  </a:cubicBezTo>
                  <a:lnTo>
                    <a:pt x="1749004" y="333021"/>
                  </a:lnTo>
                  <a:cubicBezTo>
                    <a:pt x="1749004" y="350165"/>
                    <a:pt x="1742193" y="366608"/>
                    <a:pt x="1730070" y="378731"/>
                  </a:cubicBezTo>
                  <a:cubicBezTo>
                    <a:pt x="1717947" y="390854"/>
                    <a:pt x="1701505" y="397664"/>
                    <a:pt x="1684360" y="397664"/>
                  </a:cubicBezTo>
                  <a:lnTo>
                    <a:pt x="64644" y="397664"/>
                  </a:lnTo>
                  <a:cubicBezTo>
                    <a:pt x="47499" y="397664"/>
                    <a:pt x="31057" y="390854"/>
                    <a:pt x="18934" y="378731"/>
                  </a:cubicBezTo>
                  <a:cubicBezTo>
                    <a:pt x="6811" y="366608"/>
                    <a:pt x="0" y="350165"/>
                    <a:pt x="0" y="333021"/>
                  </a:cubicBezTo>
                  <a:lnTo>
                    <a:pt x="0" y="64644"/>
                  </a:lnTo>
                  <a:cubicBezTo>
                    <a:pt x="0" y="47499"/>
                    <a:pt x="6811" y="31057"/>
                    <a:pt x="18934" y="18934"/>
                  </a:cubicBezTo>
                  <a:cubicBezTo>
                    <a:pt x="31057" y="6811"/>
                    <a:pt x="47499" y="0"/>
                    <a:pt x="64644" y="0"/>
                  </a:cubicBezTo>
                  <a:close/>
                </a:path>
              </a:pathLst>
            </a:custGeom>
            <a:solidFill>
              <a:srgbClr val="FFFFFF"/>
            </a:solidFill>
          </p:spPr>
        </p:sp>
        <p:sp>
          <p:nvSpPr>
            <p:cNvPr id="7" name="TextBox 7"/>
            <p:cNvSpPr txBox="1"/>
            <p:nvPr/>
          </p:nvSpPr>
          <p:spPr>
            <a:xfrm>
              <a:off x="0" y="-38100"/>
              <a:ext cx="1749004" cy="435764"/>
            </a:xfrm>
            <a:prstGeom prst="rect">
              <a:avLst/>
            </a:prstGeom>
          </p:spPr>
          <p:txBody>
            <a:bodyPr lIns="50800" tIns="50800" rIns="50800" bIns="50800" rtlCol="0" anchor="ctr"/>
            <a:lstStyle/>
            <a:p>
              <a:pPr algn="ctr">
                <a:lnSpc>
                  <a:spcPts val="3360"/>
                </a:lnSpc>
              </a:pPr>
              <a:endParaRPr/>
            </a:p>
          </p:txBody>
        </p:sp>
      </p:grpSp>
      <p:grpSp>
        <p:nvGrpSpPr>
          <p:cNvPr id="17" name="Group 17"/>
          <p:cNvGrpSpPr/>
          <p:nvPr/>
        </p:nvGrpSpPr>
        <p:grpSpPr>
          <a:xfrm>
            <a:off x="4625647" y="2816515"/>
            <a:ext cx="2932176" cy="2787740"/>
            <a:chOff x="0" y="0"/>
            <a:chExt cx="854912" cy="812800"/>
          </a:xfrm>
        </p:grpSpPr>
        <p:sp>
          <p:nvSpPr>
            <p:cNvPr id="18" name="Freeform 18"/>
            <p:cNvSpPr/>
            <p:nvPr/>
          </p:nvSpPr>
          <p:spPr>
            <a:xfrm>
              <a:off x="0" y="0"/>
              <a:ext cx="854912" cy="812800"/>
            </a:xfrm>
            <a:custGeom>
              <a:avLst/>
              <a:gdLst/>
              <a:ahLst/>
              <a:cxnLst/>
              <a:rect l="l" t="t" r="r" b="b"/>
              <a:pathLst>
                <a:path w="854912" h="812800">
                  <a:moveTo>
                    <a:pt x="427456" y="0"/>
                  </a:moveTo>
                  <a:cubicBezTo>
                    <a:pt x="191379" y="0"/>
                    <a:pt x="0" y="181951"/>
                    <a:pt x="0" y="406400"/>
                  </a:cubicBezTo>
                  <a:cubicBezTo>
                    <a:pt x="0" y="630849"/>
                    <a:pt x="191379" y="812800"/>
                    <a:pt x="427456" y="812800"/>
                  </a:cubicBezTo>
                  <a:cubicBezTo>
                    <a:pt x="663534" y="812800"/>
                    <a:pt x="854912" y="630849"/>
                    <a:pt x="854912" y="406400"/>
                  </a:cubicBezTo>
                  <a:cubicBezTo>
                    <a:pt x="854912" y="181951"/>
                    <a:pt x="663534" y="0"/>
                    <a:pt x="427456" y="0"/>
                  </a:cubicBezTo>
                  <a:close/>
                </a:path>
              </a:pathLst>
            </a:custGeom>
            <a:solidFill>
              <a:srgbClr val="028224"/>
            </a:solidFill>
          </p:spPr>
        </p:sp>
        <p:sp>
          <p:nvSpPr>
            <p:cNvPr id="19" name="TextBox 19"/>
            <p:cNvSpPr txBox="1"/>
            <p:nvPr/>
          </p:nvSpPr>
          <p:spPr>
            <a:xfrm>
              <a:off x="80148" y="38100"/>
              <a:ext cx="694616" cy="698500"/>
            </a:xfrm>
            <a:prstGeom prst="rect">
              <a:avLst/>
            </a:prstGeom>
          </p:spPr>
          <p:txBody>
            <a:bodyPr lIns="50800" tIns="50800" rIns="50800" bIns="50800" rtlCol="0" anchor="ctr"/>
            <a:lstStyle/>
            <a:p>
              <a:pPr algn="ctr">
                <a:lnSpc>
                  <a:spcPts val="3360"/>
                </a:lnSpc>
              </a:pPr>
              <a:endParaRPr/>
            </a:p>
          </p:txBody>
        </p:sp>
      </p:grpSp>
      <p:sp>
        <p:nvSpPr>
          <p:cNvPr id="20" name="Freeform 20"/>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1" name="Freeform 21"/>
          <p:cNvSpPr/>
          <p:nvPr/>
        </p:nvSpPr>
        <p:spPr>
          <a:xfrm>
            <a:off x="7030939" y="3924300"/>
            <a:ext cx="2113061" cy="2798757"/>
          </a:xfrm>
          <a:custGeom>
            <a:avLst/>
            <a:gdLst/>
            <a:ahLst/>
            <a:cxnLst/>
            <a:rect l="l" t="t" r="r" b="b"/>
            <a:pathLst>
              <a:path w="2113061" h="2798757">
                <a:moveTo>
                  <a:pt x="0" y="0"/>
                </a:moveTo>
                <a:lnTo>
                  <a:pt x="2113061" y="0"/>
                </a:lnTo>
                <a:lnTo>
                  <a:pt x="2113061" y="2798757"/>
                </a:lnTo>
                <a:lnTo>
                  <a:pt x="0" y="2798757"/>
                </a:lnTo>
                <a:lnTo>
                  <a:pt x="0" y="0"/>
                </a:lnTo>
                <a:close/>
              </a:path>
            </a:pathLst>
          </a:custGeom>
          <a:blipFill>
            <a:blip r:embed="rId4"/>
            <a:stretch>
              <a:fillRect/>
            </a:stretch>
          </a:blipFill>
        </p:spPr>
      </p:sp>
      <p:sp>
        <p:nvSpPr>
          <p:cNvPr id="23" name="TextBox 23"/>
          <p:cNvSpPr txBox="1"/>
          <p:nvPr/>
        </p:nvSpPr>
        <p:spPr>
          <a:xfrm>
            <a:off x="4818257" y="3723143"/>
            <a:ext cx="2546956" cy="917334"/>
          </a:xfrm>
          <a:prstGeom prst="rect">
            <a:avLst/>
          </a:prstGeom>
        </p:spPr>
        <p:txBody>
          <a:bodyPr lIns="0" tIns="0" rIns="0" bIns="0" rtlCol="0" anchor="t">
            <a:spAutoFit/>
          </a:bodyPr>
          <a:lstStyle/>
          <a:p>
            <a:pPr algn="ctr">
              <a:lnSpc>
                <a:spcPts val="3663"/>
              </a:lnSpc>
            </a:pPr>
            <a:r>
              <a:rPr lang="en-US" sz="2616" dirty="0">
                <a:solidFill>
                  <a:srgbClr val="000000"/>
                </a:solidFill>
                <a:latin typeface="Open Sans Bold"/>
              </a:rPr>
              <a:t>TRANSFERIDOS</a:t>
            </a:r>
          </a:p>
          <a:p>
            <a:pPr algn="ctr">
              <a:lnSpc>
                <a:spcPts val="3663"/>
              </a:lnSpc>
            </a:pPr>
            <a:endParaRPr lang="en-US" sz="2616" dirty="0">
              <a:solidFill>
                <a:srgbClr val="000000"/>
              </a:solidFill>
              <a:latin typeface="Open Sans Bold"/>
            </a:endParaRPr>
          </a:p>
        </p:txBody>
      </p:sp>
      <p:sp>
        <p:nvSpPr>
          <p:cNvPr id="24" name="TextBox 24"/>
          <p:cNvSpPr txBox="1"/>
          <p:nvPr/>
        </p:nvSpPr>
        <p:spPr>
          <a:xfrm>
            <a:off x="1629221" y="291877"/>
            <a:ext cx="14515468" cy="1281916"/>
          </a:xfrm>
          <a:prstGeom prst="rect">
            <a:avLst/>
          </a:prstGeom>
        </p:spPr>
        <p:txBody>
          <a:bodyPr lIns="0" tIns="0" rIns="0" bIns="0" rtlCol="0" anchor="t">
            <a:spAutoFit/>
          </a:bodyPr>
          <a:lstStyle/>
          <a:p>
            <a:pPr algn="ctr">
              <a:lnSpc>
                <a:spcPts val="10428"/>
              </a:lnSpc>
            </a:pPr>
            <a:r>
              <a:rPr lang="en-US" sz="7448">
                <a:solidFill>
                  <a:srgbClr val="FDFDFD"/>
                </a:solidFill>
                <a:latin typeface="Open Sans Bold"/>
              </a:rPr>
              <a:t>COBERTURA Y DESERCIÓN 2023</a:t>
            </a:r>
          </a:p>
        </p:txBody>
      </p:sp>
      <p:sp>
        <p:nvSpPr>
          <p:cNvPr id="25" name="TextBox 25"/>
          <p:cNvSpPr txBox="1"/>
          <p:nvPr/>
        </p:nvSpPr>
        <p:spPr>
          <a:xfrm>
            <a:off x="5436651" y="5764536"/>
            <a:ext cx="1594288" cy="7052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146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0" y="-1523762"/>
            <a:ext cx="17884078" cy="2292651"/>
            <a:chOff x="0" y="0"/>
            <a:chExt cx="6252479" cy="801537"/>
          </a:xfrm>
        </p:grpSpPr>
        <p:sp>
          <p:nvSpPr>
            <p:cNvPr id="3" name="Freeform 3"/>
            <p:cNvSpPr/>
            <p:nvPr/>
          </p:nvSpPr>
          <p:spPr>
            <a:xfrm>
              <a:off x="0" y="0"/>
              <a:ext cx="6252479" cy="801537"/>
            </a:xfrm>
            <a:custGeom>
              <a:avLst/>
              <a:gdLst/>
              <a:ahLst/>
              <a:cxnLst/>
              <a:rect l="l" t="t" r="r" b="b"/>
              <a:pathLst>
                <a:path w="6252479" h="801537">
                  <a:moveTo>
                    <a:pt x="0" y="0"/>
                  </a:moveTo>
                  <a:lnTo>
                    <a:pt x="6252479" y="0"/>
                  </a:lnTo>
                  <a:lnTo>
                    <a:pt x="6252479" y="801537"/>
                  </a:lnTo>
                  <a:lnTo>
                    <a:pt x="0" y="801537"/>
                  </a:lnTo>
                  <a:close/>
                </a:path>
              </a:pathLst>
            </a:custGeom>
            <a:solidFill>
              <a:srgbClr val="AADF02"/>
            </a:solidFill>
            <a:ln cap="sq">
              <a:noFill/>
              <a:prstDash val="solid"/>
              <a:miter/>
            </a:ln>
          </p:spPr>
        </p:sp>
        <p:sp>
          <p:nvSpPr>
            <p:cNvPr id="4" name="TextBox 4"/>
            <p:cNvSpPr txBox="1"/>
            <p:nvPr/>
          </p:nvSpPr>
          <p:spPr>
            <a:xfrm>
              <a:off x="0" y="-38100"/>
              <a:ext cx="6252479" cy="839637"/>
            </a:xfrm>
            <a:prstGeom prst="rect">
              <a:avLst/>
            </a:prstGeom>
          </p:spPr>
          <p:txBody>
            <a:bodyPr lIns="50800" tIns="50800" rIns="50800" bIns="50800" rtlCol="0" anchor="ctr"/>
            <a:lstStyle/>
            <a:p>
              <a:pPr algn="ctr">
                <a:lnSpc>
                  <a:spcPts val="3360"/>
                </a:lnSpc>
              </a:pPr>
              <a:endParaRPr/>
            </a:p>
            <a:p>
              <a:pPr algn="ctr">
                <a:lnSpc>
                  <a:spcPts val="3360"/>
                </a:lnSpc>
              </a:pPr>
              <a:endParaRPr/>
            </a:p>
            <a:p>
              <a:pPr algn="ctr">
                <a:lnSpc>
                  <a:spcPts val="3360"/>
                </a:lnSpc>
              </a:pPr>
              <a:endParaRPr/>
            </a:p>
            <a:p>
              <a:pPr marL="0" lvl="0" indent="0" algn="ctr">
                <a:lnSpc>
                  <a:spcPts val="3360"/>
                </a:lnSpc>
                <a:spcBef>
                  <a:spcPct val="0"/>
                </a:spcBef>
              </a:pPr>
              <a:endParaRPr/>
            </a:p>
          </p:txBody>
        </p:sp>
      </p:grpSp>
      <p:sp>
        <p:nvSpPr>
          <p:cNvPr id="5" name="TextBox 5"/>
          <p:cNvSpPr txBox="1"/>
          <p:nvPr/>
        </p:nvSpPr>
        <p:spPr>
          <a:xfrm>
            <a:off x="1706942" y="9798963"/>
            <a:ext cx="3791111" cy="488037"/>
          </a:xfrm>
          <a:prstGeom prst="rect">
            <a:avLst/>
          </a:prstGeom>
        </p:spPr>
        <p:txBody>
          <a:bodyPr lIns="0" tIns="0" rIns="0" bIns="0" rtlCol="0" anchor="t">
            <a:spAutoFit/>
          </a:bodyPr>
          <a:lstStyle/>
          <a:p>
            <a:pPr>
              <a:lnSpc>
                <a:spcPts val="3859"/>
              </a:lnSpc>
            </a:pPr>
            <a:r>
              <a:rPr lang="en-US" sz="3356" spc="-67">
                <a:solidFill>
                  <a:srgbClr val="F4F6FC"/>
                </a:solidFill>
                <a:latin typeface="Montserrat Bold"/>
              </a:rPr>
              <a:t>Específico 1 </a:t>
            </a:r>
          </a:p>
        </p:txBody>
      </p:sp>
      <p:sp>
        <p:nvSpPr>
          <p:cNvPr id="6" name="TextBox 6"/>
          <p:cNvSpPr txBox="1"/>
          <p:nvPr/>
        </p:nvSpPr>
        <p:spPr>
          <a:xfrm>
            <a:off x="287695" y="9525"/>
            <a:ext cx="16528364" cy="1476375"/>
          </a:xfrm>
          <a:prstGeom prst="rect">
            <a:avLst/>
          </a:prstGeom>
        </p:spPr>
        <p:txBody>
          <a:bodyPr lIns="0" tIns="0" rIns="0" bIns="0" rtlCol="0" anchor="t">
            <a:spAutoFit/>
          </a:bodyPr>
          <a:lstStyle/>
          <a:p>
            <a:pPr algn="ctr">
              <a:lnSpc>
                <a:spcPts val="5879"/>
              </a:lnSpc>
            </a:pPr>
            <a:r>
              <a:rPr lang="en-US" sz="4899">
                <a:solidFill>
                  <a:srgbClr val="120052"/>
                </a:solidFill>
                <a:latin typeface="Montserrat Bold"/>
              </a:rPr>
              <a:t>CALIDAD</a:t>
            </a:r>
          </a:p>
          <a:p>
            <a:pPr algn="ctr">
              <a:lnSpc>
                <a:spcPts val="5879"/>
              </a:lnSpc>
            </a:pPr>
            <a:r>
              <a:rPr lang="en-US" sz="4899">
                <a:solidFill>
                  <a:srgbClr val="120052"/>
                </a:solidFill>
                <a:latin typeface="Montserrat Bold"/>
              </a:rPr>
              <a:t>EDUCATIVA</a:t>
            </a:r>
          </a:p>
        </p:txBody>
      </p:sp>
      <p:sp>
        <p:nvSpPr>
          <p:cNvPr id="7" name="TextBox 7"/>
          <p:cNvSpPr txBox="1"/>
          <p:nvPr/>
        </p:nvSpPr>
        <p:spPr>
          <a:xfrm>
            <a:off x="1366629" y="2212410"/>
            <a:ext cx="15489271" cy="2034356"/>
          </a:xfrm>
          <a:prstGeom prst="rect">
            <a:avLst/>
          </a:prstGeom>
        </p:spPr>
        <p:txBody>
          <a:bodyPr lIns="0" tIns="0" rIns="0" bIns="0" rtlCol="0" anchor="t">
            <a:spAutoFit/>
          </a:bodyPr>
          <a:lstStyle/>
          <a:p>
            <a:pPr>
              <a:lnSpc>
                <a:spcPts val="5470"/>
              </a:lnSpc>
              <a:spcBef>
                <a:spcPct val="0"/>
              </a:spcBef>
            </a:pPr>
            <a:r>
              <a:rPr lang="en-US" sz="3907">
                <a:solidFill>
                  <a:srgbClr val="000000"/>
                </a:solidFill>
                <a:latin typeface="Montserrat Bold"/>
              </a:rPr>
              <a:t>Porcentaje de educadores participando en plan de formación:   (maestrías, especialización, segunda lengua).   </a:t>
            </a:r>
            <a:r>
              <a:rPr lang="en-US" sz="3907">
                <a:solidFill>
                  <a:srgbClr val="CC3739"/>
                </a:solidFill>
                <a:latin typeface="Montserrat Bold"/>
              </a:rPr>
              <a:t>3%</a:t>
            </a:r>
          </a:p>
        </p:txBody>
      </p:sp>
      <p:sp>
        <p:nvSpPr>
          <p:cNvPr id="8" name="TextBox 8"/>
          <p:cNvSpPr txBox="1"/>
          <p:nvPr/>
        </p:nvSpPr>
        <p:spPr>
          <a:xfrm>
            <a:off x="1322852" y="4764646"/>
            <a:ext cx="16165129" cy="1366250"/>
          </a:xfrm>
          <a:prstGeom prst="rect">
            <a:avLst/>
          </a:prstGeom>
        </p:spPr>
        <p:txBody>
          <a:bodyPr lIns="0" tIns="0" rIns="0" bIns="0" rtlCol="0" anchor="t">
            <a:spAutoFit/>
          </a:bodyPr>
          <a:lstStyle/>
          <a:p>
            <a:pPr>
              <a:lnSpc>
                <a:spcPts val="5544"/>
              </a:lnSpc>
              <a:spcBef>
                <a:spcPct val="0"/>
              </a:spcBef>
            </a:pPr>
            <a:r>
              <a:rPr lang="en-US" sz="3960">
                <a:solidFill>
                  <a:srgbClr val="000000"/>
                </a:solidFill>
                <a:latin typeface="Montserrat Bold"/>
              </a:rPr>
              <a:t>Porcentaje de estudiantes que reprobaron el año escolar en básica y media: </a:t>
            </a:r>
            <a:r>
              <a:rPr lang="en-US" sz="3960">
                <a:solidFill>
                  <a:srgbClr val="CC3739"/>
                </a:solidFill>
                <a:latin typeface="Montserrat Bold"/>
              </a:rPr>
              <a:t>8.6%</a:t>
            </a:r>
          </a:p>
        </p:txBody>
      </p:sp>
      <p:sp>
        <p:nvSpPr>
          <p:cNvPr id="9" name="TextBox 9"/>
          <p:cNvSpPr txBox="1"/>
          <p:nvPr/>
        </p:nvSpPr>
        <p:spPr>
          <a:xfrm>
            <a:off x="1322852" y="7242935"/>
            <a:ext cx="15493206" cy="2034541"/>
          </a:xfrm>
          <a:prstGeom prst="rect">
            <a:avLst/>
          </a:prstGeom>
        </p:spPr>
        <p:txBody>
          <a:bodyPr lIns="0" tIns="0" rIns="0" bIns="0" rtlCol="0" anchor="t">
            <a:spAutoFit/>
          </a:bodyPr>
          <a:lstStyle/>
          <a:p>
            <a:pPr>
              <a:lnSpc>
                <a:spcPts val="5459"/>
              </a:lnSpc>
              <a:spcBef>
                <a:spcPct val="0"/>
              </a:spcBef>
            </a:pPr>
            <a:r>
              <a:rPr lang="en-US" sz="3899">
                <a:solidFill>
                  <a:srgbClr val="000000"/>
                </a:solidFill>
                <a:latin typeface="Montserrat Bold"/>
              </a:rPr>
              <a:t>Porcentaje de deserción interanual en pre escolar, básica y media:</a:t>
            </a:r>
          </a:p>
          <a:p>
            <a:pPr>
              <a:lnSpc>
                <a:spcPts val="5459"/>
              </a:lnSpc>
              <a:spcBef>
                <a:spcPct val="0"/>
              </a:spcBef>
            </a:pPr>
            <a:r>
              <a:rPr lang="en-US" sz="3899">
                <a:solidFill>
                  <a:srgbClr val="CC3739"/>
                </a:solidFill>
                <a:latin typeface="Montserrat Bold"/>
              </a:rPr>
              <a:t>    6.1%</a:t>
            </a:r>
            <a:r>
              <a:rPr lang="en-US" sz="3899">
                <a:solidFill>
                  <a:srgbClr val="000000"/>
                </a:solidFill>
                <a:latin typeface="Montserrat Bold"/>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sp>
        <p:nvSpPr>
          <p:cNvPr id="2" name="Freeform 2"/>
          <p:cNvSpPr/>
          <p:nvPr/>
        </p:nvSpPr>
        <p:spPr>
          <a:xfrm>
            <a:off x="6843012" y="2868011"/>
            <a:ext cx="9768793" cy="6390289"/>
          </a:xfrm>
          <a:custGeom>
            <a:avLst/>
            <a:gdLst/>
            <a:ahLst/>
            <a:cxnLst/>
            <a:rect l="l" t="t" r="r" b="b"/>
            <a:pathLst>
              <a:path w="9768793" h="6390289">
                <a:moveTo>
                  <a:pt x="0" y="0"/>
                </a:moveTo>
                <a:lnTo>
                  <a:pt x="9768793" y="0"/>
                </a:lnTo>
                <a:lnTo>
                  <a:pt x="9768793" y="6390289"/>
                </a:lnTo>
                <a:lnTo>
                  <a:pt x="0" y="6390289"/>
                </a:lnTo>
                <a:lnTo>
                  <a:pt x="0" y="0"/>
                </a:lnTo>
                <a:close/>
              </a:path>
            </a:pathLst>
          </a:custGeom>
          <a:blipFill>
            <a:blip r:embed="rId2"/>
            <a:stretch>
              <a:fillRect/>
            </a:stretch>
          </a:blipFill>
        </p:spPr>
      </p:sp>
      <p:sp>
        <p:nvSpPr>
          <p:cNvPr id="3" name="TextBox 3"/>
          <p:cNvSpPr txBox="1"/>
          <p:nvPr/>
        </p:nvSpPr>
        <p:spPr>
          <a:xfrm>
            <a:off x="1706942" y="9798963"/>
            <a:ext cx="3791111" cy="488037"/>
          </a:xfrm>
          <a:prstGeom prst="rect">
            <a:avLst/>
          </a:prstGeom>
        </p:spPr>
        <p:txBody>
          <a:bodyPr lIns="0" tIns="0" rIns="0" bIns="0" rtlCol="0" anchor="t">
            <a:spAutoFit/>
          </a:bodyPr>
          <a:lstStyle/>
          <a:p>
            <a:pPr>
              <a:lnSpc>
                <a:spcPts val="3859"/>
              </a:lnSpc>
            </a:pPr>
            <a:r>
              <a:rPr lang="en-US" sz="3356" spc="-67">
                <a:solidFill>
                  <a:srgbClr val="F4F6FC"/>
                </a:solidFill>
                <a:latin typeface="Montserrat Bold"/>
              </a:rPr>
              <a:t>Específico 1 </a:t>
            </a:r>
          </a:p>
        </p:txBody>
      </p:sp>
      <p:sp>
        <p:nvSpPr>
          <p:cNvPr id="4" name="TextBox 4"/>
          <p:cNvSpPr txBox="1"/>
          <p:nvPr/>
        </p:nvSpPr>
        <p:spPr>
          <a:xfrm>
            <a:off x="-597599" y="3163635"/>
            <a:ext cx="7685690" cy="2523529"/>
          </a:xfrm>
          <a:prstGeom prst="rect">
            <a:avLst/>
          </a:prstGeom>
        </p:spPr>
        <p:txBody>
          <a:bodyPr lIns="0" tIns="0" rIns="0" bIns="0" rtlCol="0" anchor="t">
            <a:spAutoFit/>
          </a:bodyPr>
          <a:lstStyle/>
          <a:p>
            <a:pPr algn="ctr">
              <a:lnSpc>
                <a:spcPts val="10100"/>
              </a:lnSpc>
            </a:pPr>
            <a:r>
              <a:rPr lang="en-US" sz="7214">
                <a:solidFill>
                  <a:srgbClr val="120052"/>
                </a:solidFill>
                <a:latin typeface="Gagalin"/>
              </a:rPr>
              <a:t>INNOVACIÓN Y PERTINENCIA</a:t>
            </a:r>
          </a:p>
        </p:txBody>
      </p:sp>
      <p:sp>
        <p:nvSpPr>
          <p:cNvPr id="5" name="TextBox 5"/>
          <p:cNvSpPr txBox="1"/>
          <p:nvPr/>
        </p:nvSpPr>
        <p:spPr>
          <a:xfrm>
            <a:off x="7360915" y="410703"/>
            <a:ext cx="9042259" cy="1384301"/>
          </a:xfrm>
          <a:prstGeom prst="rect">
            <a:avLst/>
          </a:prstGeom>
        </p:spPr>
        <p:txBody>
          <a:bodyPr lIns="0" tIns="0" rIns="0" bIns="0" rtlCol="0" anchor="t">
            <a:spAutoFit/>
          </a:bodyPr>
          <a:lstStyle/>
          <a:p>
            <a:pPr algn="ctr">
              <a:lnSpc>
                <a:spcPts val="5599"/>
              </a:lnSpc>
              <a:spcBef>
                <a:spcPct val="0"/>
              </a:spcBef>
            </a:pPr>
            <a:r>
              <a:rPr lang="en-US" sz="3999">
                <a:solidFill>
                  <a:srgbClr val="120052"/>
                </a:solidFill>
                <a:latin typeface="Gagalin"/>
              </a:rPr>
              <a:t>Porcentaje de matricula con acceso a internet 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DFD"/>
        </a:solidFill>
        <a:effectLst/>
      </p:bgPr>
    </p:bg>
    <p:spTree>
      <p:nvGrpSpPr>
        <p:cNvPr id="1" name=""/>
        <p:cNvGrpSpPr/>
        <p:nvPr/>
      </p:nvGrpSpPr>
      <p:grpSpPr>
        <a:xfrm>
          <a:off x="0" y="0"/>
          <a:ext cx="0" cy="0"/>
          <a:chOff x="0" y="0"/>
          <a:chExt cx="0" cy="0"/>
        </a:xfrm>
      </p:grpSpPr>
      <p:grpSp>
        <p:nvGrpSpPr>
          <p:cNvPr id="2" name="Group 2"/>
          <p:cNvGrpSpPr/>
          <p:nvPr/>
        </p:nvGrpSpPr>
        <p:grpSpPr>
          <a:xfrm>
            <a:off x="0" y="-1523762"/>
            <a:ext cx="17884078" cy="2292651"/>
            <a:chOff x="0" y="0"/>
            <a:chExt cx="6252479" cy="801537"/>
          </a:xfrm>
        </p:grpSpPr>
        <p:sp>
          <p:nvSpPr>
            <p:cNvPr id="3" name="Freeform 3"/>
            <p:cNvSpPr/>
            <p:nvPr/>
          </p:nvSpPr>
          <p:spPr>
            <a:xfrm>
              <a:off x="0" y="0"/>
              <a:ext cx="6252479" cy="801537"/>
            </a:xfrm>
            <a:custGeom>
              <a:avLst/>
              <a:gdLst/>
              <a:ahLst/>
              <a:cxnLst/>
              <a:rect l="l" t="t" r="r" b="b"/>
              <a:pathLst>
                <a:path w="6252479" h="801537">
                  <a:moveTo>
                    <a:pt x="0" y="0"/>
                  </a:moveTo>
                  <a:lnTo>
                    <a:pt x="6252479" y="0"/>
                  </a:lnTo>
                  <a:lnTo>
                    <a:pt x="6252479" y="801537"/>
                  </a:lnTo>
                  <a:lnTo>
                    <a:pt x="0" y="801537"/>
                  </a:lnTo>
                  <a:close/>
                </a:path>
              </a:pathLst>
            </a:custGeom>
            <a:solidFill>
              <a:srgbClr val="AADF02"/>
            </a:solidFill>
            <a:ln cap="sq">
              <a:noFill/>
              <a:prstDash val="solid"/>
              <a:miter/>
            </a:ln>
          </p:spPr>
        </p:sp>
        <p:sp>
          <p:nvSpPr>
            <p:cNvPr id="4" name="TextBox 4"/>
            <p:cNvSpPr txBox="1"/>
            <p:nvPr/>
          </p:nvSpPr>
          <p:spPr>
            <a:xfrm>
              <a:off x="0" y="-38100"/>
              <a:ext cx="6252479" cy="839637"/>
            </a:xfrm>
            <a:prstGeom prst="rect">
              <a:avLst/>
            </a:prstGeom>
          </p:spPr>
          <p:txBody>
            <a:bodyPr lIns="50800" tIns="50800" rIns="50800" bIns="50800" rtlCol="0" anchor="ctr"/>
            <a:lstStyle/>
            <a:p>
              <a:pPr algn="ctr">
                <a:lnSpc>
                  <a:spcPts val="3360"/>
                </a:lnSpc>
              </a:pPr>
              <a:endParaRPr/>
            </a:p>
            <a:p>
              <a:pPr algn="ctr">
                <a:lnSpc>
                  <a:spcPts val="3360"/>
                </a:lnSpc>
              </a:pPr>
              <a:endParaRPr/>
            </a:p>
            <a:p>
              <a:pPr algn="ctr">
                <a:lnSpc>
                  <a:spcPts val="3360"/>
                </a:lnSpc>
              </a:pPr>
              <a:endParaRPr/>
            </a:p>
            <a:p>
              <a:pPr marL="0" lvl="0" indent="0" algn="ctr">
                <a:lnSpc>
                  <a:spcPts val="3360"/>
                </a:lnSpc>
                <a:spcBef>
                  <a:spcPct val="0"/>
                </a:spcBef>
              </a:pPr>
              <a:endParaRPr/>
            </a:p>
          </p:txBody>
        </p:sp>
      </p:grpSp>
      <p:sp>
        <p:nvSpPr>
          <p:cNvPr id="5" name="TextBox 5"/>
          <p:cNvSpPr txBox="1"/>
          <p:nvPr/>
        </p:nvSpPr>
        <p:spPr>
          <a:xfrm>
            <a:off x="1706942" y="9798963"/>
            <a:ext cx="3791111" cy="488037"/>
          </a:xfrm>
          <a:prstGeom prst="rect">
            <a:avLst/>
          </a:prstGeom>
        </p:spPr>
        <p:txBody>
          <a:bodyPr lIns="0" tIns="0" rIns="0" bIns="0" rtlCol="0" anchor="t">
            <a:spAutoFit/>
          </a:bodyPr>
          <a:lstStyle/>
          <a:p>
            <a:pPr>
              <a:lnSpc>
                <a:spcPts val="3859"/>
              </a:lnSpc>
            </a:pPr>
            <a:r>
              <a:rPr lang="en-US" sz="3356" spc="-67">
                <a:solidFill>
                  <a:srgbClr val="F4F6FC"/>
                </a:solidFill>
                <a:latin typeface="Montserrat Bold"/>
              </a:rPr>
              <a:t>Específico 1 </a:t>
            </a:r>
          </a:p>
        </p:txBody>
      </p:sp>
      <p:sp>
        <p:nvSpPr>
          <p:cNvPr id="6" name="TextBox 6"/>
          <p:cNvSpPr txBox="1"/>
          <p:nvPr/>
        </p:nvSpPr>
        <p:spPr>
          <a:xfrm>
            <a:off x="287695" y="9525"/>
            <a:ext cx="16528364" cy="1476375"/>
          </a:xfrm>
          <a:prstGeom prst="rect">
            <a:avLst/>
          </a:prstGeom>
        </p:spPr>
        <p:txBody>
          <a:bodyPr lIns="0" tIns="0" rIns="0" bIns="0" rtlCol="0" anchor="t">
            <a:spAutoFit/>
          </a:bodyPr>
          <a:lstStyle/>
          <a:p>
            <a:pPr algn="ctr">
              <a:lnSpc>
                <a:spcPts val="5879"/>
              </a:lnSpc>
            </a:pPr>
            <a:r>
              <a:rPr lang="en-US" sz="4899">
                <a:solidFill>
                  <a:srgbClr val="120052"/>
                </a:solidFill>
                <a:latin typeface="Montserrat Bold"/>
              </a:rPr>
              <a:t>MODELO</a:t>
            </a:r>
          </a:p>
          <a:p>
            <a:pPr algn="ctr">
              <a:lnSpc>
                <a:spcPts val="5879"/>
              </a:lnSpc>
            </a:pPr>
            <a:r>
              <a:rPr lang="en-US" sz="4899">
                <a:solidFill>
                  <a:srgbClr val="120052"/>
                </a:solidFill>
                <a:latin typeface="Montserrat Bold"/>
              </a:rPr>
              <a:t>DE GESTIÓN </a:t>
            </a:r>
          </a:p>
        </p:txBody>
      </p:sp>
      <p:sp>
        <p:nvSpPr>
          <p:cNvPr id="7" name="TextBox 7"/>
          <p:cNvSpPr txBox="1"/>
          <p:nvPr/>
        </p:nvSpPr>
        <p:spPr>
          <a:xfrm>
            <a:off x="1028700" y="2439725"/>
            <a:ext cx="15489271" cy="2262322"/>
          </a:xfrm>
          <a:prstGeom prst="rect">
            <a:avLst/>
          </a:prstGeom>
        </p:spPr>
        <p:txBody>
          <a:bodyPr lIns="0" tIns="0" rIns="0" bIns="0" rtlCol="0" anchor="t">
            <a:spAutoFit/>
          </a:bodyPr>
          <a:lstStyle/>
          <a:p>
            <a:pPr>
              <a:lnSpc>
                <a:spcPts val="6030"/>
              </a:lnSpc>
              <a:spcBef>
                <a:spcPct val="0"/>
              </a:spcBef>
            </a:pPr>
            <a:r>
              <a:rPr lang="en-US" sz="4307">
                <a:solidFill>
                  <a:srgbClr val="000000"/>
                </a:solidFill>
                <a:latin typeface="Montserrat Bold"/>
              </a:rPr>
              <a:t>Porcentaje  de ejecución de los recursos de los Fondos de Servicios  Educativos por concepto de gastos:  </a:t>
            </a:r>
            <a:r>
              <a:rPr lang="en-US" sz="4307">
                <a:solidFill>
                  <a:srgbClr val="CC3739"/>
                </a:solidFill>
                <a:latin typeface="Montserrat Bold"/>
              </a:rPr>
              <a:t>100%</a:t>
            </a:r>
          </a:p>
        </p:txBody>
      </p:sp>
      <p:sp>
        <p:nvSpPr>
          <p:cNvPr id="8" name="TextBox 8"/>
          <p:cNvSpPr txBox="1"/>
          <p:nvPr/>
        </p:nvSpPr>
        <p:spPr>
          <a:xfrm>
            <a:off x="937468" y="5854374"/>
            <a:ext cx="16660447" cy="3024506"/>
          </a:xfrm>
          <a:prstGeom prst="rect">
            <a:avLst/>
          </a:prstGeom>
        </p:spPr>
        <p:txBody>
          <a:bodyPr lIns="0" tIns="0" rIns="0" bIns="0" rtlCol="0" anchor="t">
            <a:spAutoFit/>
          </a:bodyPr>
          <a:lstStyle/>
          <a:p>
            <a:pPr algn="just">
              <a:lnSpc>
                <a:spcPts val="6019"/>
              </a:lnSpc>
            </a:pPr>
            <a:r>
              <a:rPr lang="en-US" sz="4299">
                <a:solidFill>
                  <a:srgbClr val="000000"/>
                </a:solidFill>
                <a:latin typeface="Montserrat Bold"/>
              </a:rPr>
              <a:t>Porcentaje de cumplimiento del Plan de Mejoramiento Institucional (Algunas metas cumplidas y no cumplidas):     </a:t>
            </a:r>
            <a:r>
              <a:rPr lang="en-US" sz="4299">
                <a:solidFill>
                  <a:srgbClr val="CC3739"/>
                </a:solidFill>
                <a:latin typeface="Montserrat Bold"/>
              </a:rPr>
              <a:t>75%</a:t>
            </a:r>
          </a:p>
          <a:p>
            <a:pPr>
              <a:lnSpc>
                <a:spcPts val="6019"/>
              </a:lnSpc>
              <a:spcBef>
                <a:spcPct val="0"/>
              </a:spcBef>
            </a:pPr>
            <a:endParaRPr lang="en-US" sz="4299">
              <a:solidFill>
                <a:srgbClr val="CC3739"/>
              </a:solidFill>
              <a:latin typeface="Montserrat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641704" y="4408268"/>
            <a:ext cx="6146018" cy="983804"/>
            <a:chOff x="0" y="0"/>
            <a:chExt cx="1909696" cy="305688"/>
          </a:xfrm>
        </p:grpSpPr>
        <p:sp>
          <p:nvSpPr>
            <p:cNvPr id="3" name="Freeform 3"/>
            <p:cNvSpPr/>
            <p:nvPr/>
          </p:nvSpPr>
          <p:spPr>
            <a:xfrm>
              <a:off x="0" y="0"/>
              <a:ext cx="1909696" cy="305688"/>
            </a:xfrm>
            <a:custGeom>
              <a:avLst/>
              <a:gdLst/>
              <a:ahLst/>
              <a:cxnLst/>
              <a:rect l="l" t="t" r="r" b="b"/>
              <a:pathLst>
                <a:path w="1909696" h="305688">
                  <a:moveTo>
                    <a:pt x="30232" y="0"/>
                  </a:moveTo>
                  <a:lnTo>
                    <a:pt x="1879464" y="0"/>
                  </a:lnTo>
                  <a:cubicBezTo>
                    <a:pt x="1887482" y="0"/>
                    <a:pt x="1895172" y="3185"/>
                    <a:pt x="1900841" y="8855"/>
                  </a:cubicBezTo>
                  <a:cubicBezTo>
                    <a:pt x="1906511" y="14524"/>
                    <a:pt x="1909696" y="22214"/>
                    <a:pt x="1909696" y="30232"/>
                  </a:cubicBezTo>
                  <a:lnTo>
                    <a:pt x="1909696" y="275457"/>
                  </a:lnTo>
                  <a:cubicBezTo>
                    <a:pt x="1909696" y="292153"/>
                    <a:pt x="1896161" y="305688"/>
                    <a:pt x="1879464" y="305688"/>
                  </a:cubicBezTo>
                  <a:lnTo>
                    <a:pt x="30232" y="305688"/>
                  </a:lnTo>
                  <a:cubicBezTo>
                    <a:pt x="13535" y="305688"/>
                    <a:pt x="0" y="292153"/>
                    <a:pt x="0" y="275457"/>
                  </a:cubicBezTo>
                  <a:lnTo>
                    <a:pt x="0" y="30232"/>
                  </a:lnTo>
                  <a:cubicBezTo>
                    <a:pt x="0" y="13535"/>
                    <a:pt x="13535" y="0"/>
                    <a:pt x="30232" y="0"/>
                  </a:cubicBezTo>
                  <a:close/>
                </a:path>
              </a:pathLst>
            </a:custGeom>
            <a:solidFill>
              <a:srgbClr val="028224"/>
            </a:solidFill>
          </p:spPr>
        </p:sp>
        <p:sp>
          <p:nvSpPr>
            <p:cNvPr id="4" name="TextBox 4"/>
            <p:cNvSpPr txBox="1"/>
            <p:nvPr/>
          </p:nvSpPr>
          <p:spPr>
            <a:xfrm>
              <a:off x="0" y="-38100"/>
              <a:ext cx="1909696" cy="343788"/>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995094" y="3691466"/>
            <a:ext cx="5628860" cy="1279812"/>
            <a:chOff x="0" y="0"/>
            <a:chExt cx="1749004" cy="397664"/>
          </a:xfrm>
        </p:grpSpPr>
        <p:sp>
          <p:nvSpPr>
            <p:cNvPr id="6" name="Freeform 6"/>
            <p:cNvSpPr/>
            <p:nvPr/>
          </p:nvSpPr>
          <p:spPr>
            <a:xfrm>
              <a:off x="0" y="0"/>
              <a:ext cx="1749004" cy="397664"/>
            </a:xfrm>
            <a:custGeom>
              <a:avLst/>
              <a:gdLst/>
              <a:ahLst/>
              <a:cxnLst/>
              <a:rect l="l" t="t" r="r" b="b"/>
              <a:pathLst>
                <a:path w="1749004" h="397664">
                  <a:moveTo>
                    <a:pt x="64644" y="0"/>
                  </a:moveTo>
                  <a:lnTo>
                    <a:pt x="1684360" y="0"/>
                  </a:lnTo>
                  <a:cubicBezTo>
                    <a:pt x="1701505" y="0"/>
                    <a:pt x="1717947" y="6811"/>
                    <a:pt x="1730070" y="18934"/>
                  </a:cubicBezTo>
                  <a:cubicBezTo>
                    <a:pt x="1742193" y="31057"/>
                    <a:pt x="1749004" y="47499"/>
                    <a:pt x="1749004" y="64644"/>
                  </a:cubicBezTo>
                  <a:lnTo>
                    <a:pt x="1749004" y="333021"/>
                  </a:lnTo>
                  <a:cubicBezTo>
                    <a:pt x="1749004" y="350165"/>
                    <a:pt x="1742193" y="366608"/>
                    <a:pt x="1730070" y="378731"/>
                  </a:cubicBezTo>
                  <a:cubicBezTo>
                    <a:pt x="1717947" y="390854"/>
                    <a:pt x="1701505" y="397664"/>
                    <a:pt x="1684360" y="397664"/>
                  </a:cubicBezTo>
                  <a:lnTo>
                    <a:pt x="64644" y="397664"/>
                  </a:lnTo>
                  <a:cubicBezTo>
                    <a:pt x="47499" y="397664"/>
                    <a:pt x="31057" y="390854"/>
                    <a:pt x="18934" y="378731"/>
                  </a:cubicBezTo>
                  <a:cubicBezTo>
                    <a:pt x="6811" y="366608"/>
                    <a:pt x="0" y="350165"/>
                    <a:pt x="0" y="333021"/>
                  </a:cubicBezTo>
                  <a:lnTo>
                    <a:pt x="0" y="64644"/>
                  </a:lnTo>
                  <a:cubicBezTo>
                    <a:pt x="0" y="47499"/>
                    <a:pt x="6811" y="31057"/>
                    <a:pt x="18934" y="18934"/>
                  </a:cubicBezTo>
                  <a:cubicBezTo>
                    <a:pt x="31057" y="6811"/>
                    <a:pt x="47499" y="0"/>
                    <a:pt x="64644" y="0"/>
                  </a:cubicBezTo>
                  <a:close/>
                </a:path>
              </a:pathLst>
            </a:custGeom>
            <a:solidFill>
              <a:srgbClr val="FFFFFF"/>
            </a:solidFill>
          </p:spPr>
        </p:sp>
        <p:sp>
          <p:nvSpPr>
            <p:cNvPr id="7" name="TextBox 7"/>
            <p:cNvSpPr txBox="1"/>
            <p:nvPr/>
          </p:nvSpPr>
          <p:spPr>
            <a:xfrm>
              <a:off x="0" y="-38100"/>
              <a:ext cx="1749004" cy="435764"/>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487285" y="110222"/>
            <a:ext cx="15313430" cy="2124675"/>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ÁREAS DE GESTIÓN PROYECTO EDUCATIVO INSTITUCIONAL</a:t>
            </a:r>
          </a:p>
        </p:txBody>
      </p:sp>
      <p:sp>
        <p:nvSpPr>
          <p:cNvPr id="10" name="TextBox 10"/>
          <p:cNvSpPr txBox="1"/>
          <p:nvPr/>
        </p:nvSpPr>
        <p:spPr>
          <a:xfrm>
            <a:off x="1304696" y="3935862"/>
            <a:ext cx="5879233" cy="7052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Gestión </a:t>
            </a:r>
            <a:r>
              <a:rPr lang="en-US" sz="4107">
                <a:solidFill>
                  <a:srgbClr val="E72D00"/>
                </a:solidFill>
                <a:latin typeface="Archivo Black"/>
              </a:rPr>
              <a:t>Directiva</a:t>
            </a:r>
          </a:p>
        </p:txBody>
      </p:sp>
      <p:grpSp>
        <p:nvGrpSpPr>
          <p:cNvPr id="11" name="Group 11"/>
          <p:cNvGrpSpPr/>
          <p:nvPr/>
        </p:nvGrpSpPr>
        <p:grpSpPr>
          <a:xfrm>
            <a:off x="8112212" y="5258571"/>
            <a:ext cx="9050794" cy="983804"/>
            <a:chOff x="0" y="0"/>
            <a:chExt cx="2812270" cy="305688"/>
          </a:xfrm>
        </p:grpSpPr>
        <p:sp>
          <p:nvSpPr>
            <p:cNvPr id="12" name="Freeform 12"/>
            <p:cNvSpPr/>
            <p:nvPr/>
          </p:nvSpPr>
          <p:spPr>
            <a:xfrm>
              <a:off x="0" y="0"/>
              <a:ext cx="2812270" cy="305688"/>
            </a:xfrm>
            <a:custGeom>
              <a:avLst/>
              <a:gdLst/>
              <a:ahLst/>
              <a:cxnLst/>
              <a:rect l="l" t="t" r="r" b="b"/>
              <a:pathLst>
                <a:path w="2812270" h="305688">
                  <a:moveTo>
                    <a:pt x="20529" y="0"/>
                  </a:moveTo>
                  <a:lnTo>
                    <a:pt x="2791741" y="0"/>
                  </a:lnTo>
                  <a:cubicBezTo>
                    <a:pt x="2803079" y="0"/>
                    <a:pt x="2812270" y="9191"/>
                    <a:pt x="2812270" y="20529"/>
                  </a:cubicBezTo>
                  <a:lnTo>
                    <a:pt x="2812270" y="285159"/>
                  </a:lnTo>
                  <a:cubicBezTo>
                    <a:pt x="2812270" y="290604"/>
                    <a:pt x="2810107" y="295826"/>
                    <a:pt x="2806257" y="299676"/>
                  </a:cubicBezTo>
                  <a:cubicBezTo>
                    <a:pt x="2802407" y="303526"/>
                    <a:pt x="2797185" y="305688"/>
                    <a:pt x="2791741" y="305688"/>
                  </a:cubicBezTo>
                  <a:lnTo>
                    <a:pt x="20529" y="305688"/>
                  </a:lnTo>
                  <a:cubicBezTo>
                    <a:pt x="15085" y="305688"/>
                    <a:pt x="9863" y="303526"/>
                    <a:pt x="6013" y="299676"/>
                  </a:cubicBezTo>
                  <a:cubicBezTo>
                    <a:pt x="2163" y="295826"/>
                    <a:pt x="0" y="290604"/>
                    <a:pt x="0" y="285159"/>
                  </a:cubicBezTo>
                  <a:lnTo>
                    <a:pt x="0" y="20529"/>
                  </a:lnTo>
                  <a:cubicBezTo>
                    <a:pt x="0" y="15085"/>
                    <a:pt x="2163" y="9863"/>
                    <a:pt x="6013" y="6013"/>
                  </a:cubicBezTo>
                  <a:cubicBezTo>
                    <a:pt x="9863" y="2163"/>
                    <a:pt x="15085" y="0"/>
                    <a:pt x="20529" y="0"/>
                  </a:cubicBezTo>
                  <a:close/>
                </a:path>
              </a:pathLst>
            </a:custGeom>
            <a:solidFill>
              <a:srgbClr val="028224"/>
            </a:solidFill>
          </p:spPr>
        </p:sp>
        <p:sp>
          <p:nvSpPr>
            <p:cNvPr id="13" name="TextBox 13"/>
            <p:cNvSpPr txBox="1"/>
            <p:nvPr/>
          </p:nvSpPr>
          <p:spPr>
            <a:xfrm>
              <a:off x="0" y="-38100"/>
              <a:ext cx="2812270" cy="343788"/>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8465603" y="4331372"/>
            <a:ext cx="8470144" cy="1490209"/>
            <a:chOff x="0" y="0"/>
            <a:chExt cx="2631850" cy="463039"/>
          </a:xfrm>
        </p:grpSpPr>
        <p:sp>
          <p:nvSpPr>
            <p:cNvPr id="15" name="Freeform 15"/>
            <p:cNvSpPr/>
            <p:nvPr/>
          </p:nvSpPr>
          <p:spPr>
            <a:xfrm>
              <a:off x="0" y="0"/>
              <a:ext cx="2631850" cy="463039"/>
            </a:xfrm>
            <a:custGeom>
              <a:avLst/>
              <a:gdLst/>
              <a:ahLst/>
              <a:cxnLst/>
              <a:rect l="l" t="t" r="r" b="b"/>
              <a:pathLst>
                <a:path w="2631850" h="463039">
                  <a:moveTo>
                    <a:pt x="42959" y="0"/>
                  </a:moveTo>
                  <a:lnTo>
                    <a:pt x="2588891" y="0"/>
                  </a:lnTo>
                  <a:cubicBezTo>
                    <a:pt x="2612617" y="0"/>
                    <a:pt x="2631850" y="19233"/>
                    <a:pt x="2631850" y="42959"/>
                  </a:cubicBezTo>
                  <a:lnTo>
                    <a:pt x="2631850" y="420080"/>
                  </a:lnTo>
                  <a:cubicBezTo>
                    <a:pt x="2631850" y="431473"/>
                    <a:pt x="2627324" y="442400"/>
                    <a:pt x="2619268" y="450456"/>
                  </a:cubicBezTo>
                  <a:cubicBezTo>
                    <a:pt x="2611211" y="458513"/>
                    <a:pt x="2600284" y="463039"/>
                    <a:pt x="2588891" y="463039"/>
                  </a:cubicBezTo>
                  <a:lnTo>
                    <a:pt x="42959" y="463039"/>
                  </a:lnTo>
                  <a:cubicBezTo>
                    <a:pt x="31566" y="463039"/>
                    <a:pt x="20639" y="458513"/>
                    <a:pt x="12582" y="450456"/>
                  </a:cubicBezTo>
                  <a:cubicBezTo>
                    <a:pt x="4526" y="442400"/>
                    <a:pt x="0" y="431473"/>
                    <a:pt x="0" y="420080"/>
                  </a:cubicBezTo>
                  <a:lnTo>
                    <a:pt x="0" y="42959"/>
                  </a:lnTo>
                  <a:cubicBezTo>
                    <a:pt x="0" y="31566"/>
                    <a:pt x="4526" y="20639"/>
                    <a:pt x="12582" y="12582"/>
                  </a:cubicBezTo>
                  <a:cubicBezTo>
                    <a:pt x="20639" y="4526"/>
                    <a:pt x="31566" y="0"/>
                    <a:pt x="42959" y="0"/>
                  </a:cubicBezTo>
                  <a:close/>
                </a:path>
              </a:pathLst>
            </a:custGeom>
            <a:solidFill>
              <a:srgbClr val="FFFFFF"/>
            </a:solidFill>
          </p:spPr>
        </p:sp>
        <p:sp>
          <p:nvSpPr>
            <p:cNvPr id="16" name="TextBox 16"/>
            <p:cNvSpPr txBox="1"/>
            <p:nvPr/>
          </p:nvSpPr>
          <p:spPr>
            <a:xfrm>
              <a:off x="0" y="-38100"/>
              <a:ext cx="2631850" cy="501139"/>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8942586" y="4392386"/>
            <a:ext cx="7516178" cy="14291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Gestión </a:t>
            </a:r>
            <a:r>
              <a:rPr lang="en-US" sz="4107">
                <a:solidFill>
                  <a:srgbClr val="13508B"/>
                </a:solidFill>
                <a:latin typeface="Archivo Black"/>
              </a:rPr>
              <a:t>Administrativa y Financiera</a:t>
            </a:r>
          </a:p>
        </p:txBody>
      </p:sp>
      <p:grpSp>
        <p:nvGrpSpPr>
          <p:cNvPr id="18" name="Group 18"/>
          <p:cNvGrpSpPr/>
          <p:nvPr/>
        </p:nvGrpSpPr>
        <p:grpSpPr>
          <a:xfrm>
            <a:off x="663436" y="7472631"/>
            <a:ext cx="6852151" cy="983804"/>
            <a:chOff x="0" y="0"/>
            <a:chExt cx="2129106" cy="305688"/>
          </a:xfrm>
        </p:grpSpPr>
        <p:sp>
          <p:nvSpPr>
            <p:cNvPr id="19" name="Freeform 19"/>
            <p:cNvSpPr/>
            <p:nvPr/>
          </p:nvSpPr>
          <p:spPr>
            <a:xfrm>
              <a:off x="0" y="0"/>
              <a:ext cx="2129106" cy="305688"/>
            </a:xfrm>
            <a:custGeom>
              <a:avLst/>
              <a:gdLst/>
              <a:ahLst/>
              <a:cxnLst/>
              <a:rect l="l" t="t" r="r" b="b"/>
              <a:pathLst>
                <a:path w="2129106" h="305688">
                  <a:moveTo>
                    <a:pt x="27116" y="0"/>
                  </a:moveTo>
                  <a:lnTo>
                    <a:pt x="2101990" y="0"/>
                  </a:lnTo>
                  <a:cubicBezTo>
                    <a:pt x="2116966" y="0"/>
                    <a:pt x="2129106" y="12140"/>
                    <a:pt x="2129106" y="27116"/>
                  </a:cubicBezTo>
                  <a:lnTo>
                    <a:pt x="2129106" y="278572"/>
                  </a:lnTo>
                  <a:cubicBezTo>
                    <a:pt x="2129106" y="285764"/>
                    <a:pt x="2126249" y="292661"/>
                    <a:pt x="2121164" y="297746"/>
                  </a:cubicBezTo>
                  <a:cubicBezTo>
                    <a:pt x="2116079" y="302832"/>
                    <a:pt x="2109181" y="305688"/>
                    <a:pt x="2101990" y="305688"/>
                  </a:cubicBezTo>
                  <a:lnTo>
                    <a:pt x="27116" y="305688"/>
                  </a:lnTo>
                  <a:cubicBezTo>
                    <a:pt x="19925" y="305688"/>
                    <a:pt x="13028" y="302832"/>
                    <a:pt x="7942" y="297746"/>
                  </a:cubicBezTo>
                  <a:cubicBezTo>
                    <a:pt x="2857" y="292661"/>
                    <a:pt x="0" y="285764"/>
                    <a:pt x="0" y="278572"/>
                  </a:cubicBezTo>
                  <a:lnTo>
                    <a:pt x="0" y="27116"/>
                  </a:lnTo>
                  <a:cubicBezTo>
                    <a:pt x="0" y="12140"/>
                    <a:pt x="12140" y="0"/>
                    <a:pt x="27116" y="0"/>
                  </a:cubicBezTo>
                  <a:close/>
                </a:path>
              </a:pathLst>
            </a:custGeom>
            <a:solidFill>
              <a:srgbClr val="028224"/>
            </a:solidFill>
          </p:spPr>
        </p:sp>
        <p:sp>
          <p:nvSpPr>
            <p:cNvPr id="20" name="TextBox 20"/>
            <p:cNvSpPr txBox="1"/>
            <p:nvPr/>
          </p:nvSpPr>
          <p:spPr>
            <a:xfrm>
              <a:off x="0" y="-38100"/>
              <a:ext cx="2129106" cy="343788"/>
            </a:xfrm>
            <a:prstGeom prst="rect">
              <a:avLst/>
            </a:prstGeom>
          </p:spPr>
          <p:txBody>
            <a:bodyPr lIns="50800" tIns="50800" rIns="50800" bIns="50800" rtlCol="0" anchor="ctr"/>
            <a:lstStyle/>
            <a:p>
              <a:pPr algn="ctr">
                <a:lnSpc>
                  <a:spcPts val="3360"/>
                </a:lnSpc>
              </a:pPr>
              <a:endParaRPr/>
            </a:p>
          </p:txBody>
        </p:sp>
      </p:grpSp>
      <p:grpSp>
        <p:nvGrpSpPr>
          <p:cNvPr id="21" name="Group 21"/>
          <p:cNvGrpSpPr/>
          <p:nvPr/>
        </p:nvGrpSpPr>
        <p:grpSpPr>
          <a:xfrm>
            <a:off x="995094" y="6832725"/>
            <a:ext cx="6188835" cy="1279812"/>
            <a:chOff x="0" y="0"/>
            <a:chExt cx="1923000" cy="397664"/>
          </a:xfrm>
        </p:grpSpPr>
        <p:sp>
          <p:nvSpPr>
            <p:cNvPr id="22" name="Freeform 22"/>
            <p:cNvSpPr/>
            <p:nvPr/>
          </p:nvSpPr>
          <p:spPr>
            <a:xfrm>
              <a:off x="0" y="0"/>
              <a:ext cx="1923000" cy="397664"/>
            </a:xfrm>
            <a:custGeom>
              <a:avLst/>
              <a:gdLst/>
              <a:ahLst/>
              <a:cxnLst/>
              <a:rect l="l" t="t" r="r" b="b"/>
              <a:pathLst>
                <a:path w="1923000" h="397664">
                  <a:moveTo>
                    <a:pt x="58795" y="0"/>
                  </a:moveTo>
                  <a:lnTo>
                    <a:pt x="1864205" y="0"/>
                  </a:lnTo>
                  <a:cubicBezTo>
                    <a:pt x="1896677" y="0"/>
                    <a:pt x="1923000" y="26323"/>
                    <a:pt x="1923000" y="58795"/>
                  </a:cubicBezTo>
                  <a:lnTo>
                    <a:pt x="1923000" y="338870"/>
                  </a:lnTo>
                  <a:cubicBezTo>
                    <a:pt x="1923000" y="354463"/>
                    <a:pt x="1916805" y="369418"/>
                    <a:pt x="1905779" y="380444"/>
                  </a:cubicBezTo>
                  <a:cubicBezTo>
                    <a:pt x="1894753" y="391470"/>
                    <a:pt x="1879799" y="397664"/>
                    <a:pt x="1864205" y="397664"/>
                  </a:cubicBezTo>
                  <a:lnTo>
                    <a:pt x="58795" y="397664"/>
                  </a:lnTo>
                  <a:cubicBezTo>
                    <a:pt x="43201" y="397664"/>
                    <a:pt x="28247" y="391470"/>
                    <a:pt x="17221" y="380444"/>
                  </a:cubicBezTo>
                  <a:cubicBezTo>
                    <a:pt x="6194" y="369418"/>
                    <a:pt x="0" y="354463"/>
                    <a:pt x="0" y="338870"/>
                  </a:cubicBezTo>
                  <a:lnTo>
                    <a:pt x="0" y="58795"/>
                  </a:lnTo>
                  <a:cubicBezTo>
                    <a:pt x="0" y="26323"/>
                    <a:pt x="26323" y="0"/>
                    <a:pt x="58795" y="0"/>
                  </a:cubicBezTo>
                  <a:close/>
                </a:path>
              </a:pathLst>
            </a:custGeom>
            <a:solidFill>
              <a:srgbClr val="FFFFFF"/>
            </a:solidFill>
          </p:spPr>
        </p:sp>
        <p:sp>
          <p:nvSpPr>
            <p:cNvPr id="23" name="TextBox 23"/>
            <p:cNvSpPr txBox="1"/>
            <p:nvPr/>
          </p:nvSpPr>
          <p:spPr>
            <a:xfrm>
              <a:off x="0" y="-38100"/>
              <a:ext cx="1923000" cy="435764"/>
            </a:xfrm>
            <a:prstGeom prst="rect">
              <a:avLst/>
            </a:prstGeom>
          </p:spPr>
          <p:txBody>
            <a:bodyPr lIns="50800" tIns="50800" rIns="50800" bIns="50800" rtlCol="0" anchor="ctr"/>
            <a:lstStyle/>
            <a:p>
              <a:pPr algn="ctr">
                <a:lnSpc>
                  <a:spcPts val="3360"/>
                </a:lnSpc>
              </a:pPr>
              <a:endParaRPr/>
            </a:p>
          </p:txBody>
        </p:sp>
      </p:grpSp>
      <p:sp>
        <p:nvSpPr>
          <p:cNvPr id="24" name="TextBox 24"/>
          <p:cNvSpPr txBox="1"/>
          <p:nvPr/>
        </p:nvSpPr>
        <p:spPr>
          <a:xfrm>
            <a:off x="1304696" y="7077121"/>
            <a:ext cx="5879233" cy="7052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Gestión </a:t>
            </a:r>
            <a:r>
              <a:rPr lang="en-US" sz="4107">
                <a:solidFill>
                  <a:srgbClr val="E72D00"/>
                </a:solidFill>
                <a:latin typeface="Archivo Black"/>
              </a:rPr>
              <a:t>Académica</a:t>
            </a:r>
          </a:p>
        </p:txBody>
      </p:sp>
      <p:grpSp>
        <p:nvGrpSpPr>
          <p:cNvPr id="25" name="Group 25"/>
          <p:cNvGrpSpPr/>
          <p:nvPr/>
        </p:nvGrpSpPr>
        <p:grpSpPr>
          <a:xfrm>
            <a:off x="9286603" y="8112537"/>
            <a:ext cx="6852151" cy="983804"/>
            <a:chOff x="0" y="0"/>
            <a:chExt cx="2129106" cy="305688"/>
          </a:xfrm>
        </p:grpSpPr>
        <p:sp>
          <p:nvSpPr>
            <p:cNvPr id="26" name="Freeform 26"/>
            <p:cNvSpPr/>
            <p:nvPr/>
          </p:nvSpPr>
          <p:spPr>
            <a:xfrm>
              <a:off x="0" y="0"/>
              <a:ext cx="2129106" cy="305688"/>
            </a:xfrm>
            <a:custGeom>
              <a:avLst/>
              <a:gdLst/>
              <a:ahLst/>
              <a:cxnLst/>
              <a:rect l="l" t="t" r="r" b="b"/>
              <a:pathLst>
                <a:path w="2129106" h="305688">
                  <a:moveTo>
                    <a:pt x="27116" y="0"/>
                  </a:moveTo>
                  <a:lnTo>
                    <a:pt x="2101990" y="0"/>
                  </a:lnTo>
                  <a:cubicBezTo>
                    <a:pt x="2116966" y="0"/>
                    <a:pt x="2129106" y="12140"/>
                    <a:pt x="2129106" y="27116"/>
                  </a:cubicBezTo>
                  <a:lnTo>
                    <a:pt x="2129106" y="278572"/>
                  </a:lnTo>
                  <a:cubicBezTo>
                    <a:pt x="2129106" y="285764"/>
                    <a:pt x="2126249" y="292661"/>
                    <a:pt x="2121164" y="297746"/>
                  </a:cubicBezTo>
                  <a:cubicBezTo>
                    <a:pt x="2116079" y="302832"/>
                    <a:pt x="2109181" y="305688"/>
                    <a:pt x="2101990" y="305688"/>
                  </a:cubicBezTo>
                  <a:lnTo>
                    <a:pt x="27116" y="305688"/>
                  </a:lnTo>
                  <a:cubicBezTo>
                    <a:pt x="19925" y="305688"/>
                    <a:pt x="13028" y="302832"/>
                    <a:pt x="7942" y="297746"/>
                  </a:cubicBezTo>
                  <a:cubicBezTo>
                    <a:pt x="2857" y="292661"/>
                    <a:pt x="0" y="285764"/>
                    <a:pt x="0" y="278572"/>
                  </a:cubicBezTo>
                  <a:lnTo>
                    <a:pt x="0" y="27116"/>
                  </a:lnTo>
                  <a:cubicBezTo>
                    <a:pt x="0" y="12140"/>
                    <a:pt x="12140" y="0"/>
                    <a:pt x="27116" y="0"/>
                  </a:cubicBezTo>
                  <a:close/>
                </a:path>
              </a:pathLst>
            </a:custGeom>
            <a:solidFill>
              <a:srgbClr val="028224"/>
            </a:solidFill>
          </p:spPr>
        </p:sp>
        <p:sp>
          <p:nvSpPr>
            <p:cNvPr id="27" name="TextBox 27"/>
            <p:cNvSpPr txBox="1"/>
            <p:nvPr/>
          </p:nvSpPr>
          <p:spPr>
            <a:xfrm>
              <a:off x="0" y="-38100"/>
              <a:ext cx="2129106" cy="343788"/>
            </a:xfrm>
            <a:prstGeom prst="rect">
              <a:avLst/>
            </a:prstGeom>
          </p:spPr>
          <p:txBody>
            <a:bodyPr lIns="50800" tIns="50800" rIns="50800" bIns="50800" rtlCol="0" anchor="ctr"/>
            <a:lstStyle/>
            <a:p>
              <a:pPr algn="ctr">
                <a:lnSpc>
                  <a:spcPts val="3360"/>
                </a:lnSpc>
              </a:pPr>
              <a:endParaRPr/>
            </a:p>
          </p:txBody>
        </p:sp>
      </p:grpSp>
      <p:grpSp>
        <p:nvGrpSpPr>
          <p:cNvPr id="28" name="Group 28"/>
          <p:cNvGrpSpPr/>
          <p:nvPr/>
        </p:nvGrpSpPr>
        <p:grpSpPr>
          <a:xfrm>
            <a:off x="9618262" y="7472631"/>
            <a:ext cx="6188835" cy="1279812"/>
            <a:chOff x="0" y="0"/>
            <a:chExt cx="1923000" cy="397664"/>
          </a:xfrm>
        </p:grpSpPr>
        <p:sp>
          <p:nvSpPr>
            <p:cNvPr id="29" name="Freeform 29"/>
            <p:cNvSpPr/>
            <p:nvPr/>
          </p:nvSpPr>
          <p:spPr>
            <a:xfrm>
              <a:off x="0" y="0"/>
              <a:ext cx="1923000" cy="397664"/>
            </a:xfrm>
            <a:custGeom>
              <a:avLst/>
              <a:gdLst/>
              <a:ahLst/>
              <a:cxnLst/>
              <a:rect l="l" t="t" r="r" b="b"/>
              <a:pathLst>
                <a:path w="1923000" h="397664">
                  <a:moveTo>
                    <a:pt x="58795" y="0"/>
                  </a:moveTo>
                  <a:lnTo>
                    <a:pt x="1864205" y="0"/>
                  </a:lnTo>
                  <a:cubicBezTo>
                    <a:pt x="1896677" y="0"/>
                    <a:pt x="1923000" y="26323"/>
                    <a:pt x="1923000" y="58795"/>
                  </a:cubicBezTo>
                  <a:lnTo>
                    <a:pt x="1923000" y="338870"/>
                  </a:lnTo>
                  <a:cubicBezTo>
                    <a:pt x="1923000" y="354463"/>
                    <a:pt x="1916805" y="369418"/>
                    <a:pt x="1905779" y="380444"/>
                  </a:cubicBezTo>
                  <a:cubicBezTo>
                    <a:pt x="1894753" y="391470"/>
                    <a:pt x="1879799" y="397664"/>
                    <a:pt x="1864205" y="397664"/>
                  </a:cubicBezTo>
                  <a:lnTo>
                    <a:pt x="58795" y="397664"/>
                  </a:lnTo>
                  <a:cubicBezTo>
                    <a:pt x="43201" y="397664"/>
                    <a:pt x="28247" y="391470"/>
                    <a:pt x="17221" y="380444"/>
                  </a:cubicBezTo>
                  <a:cubicBezTo>
                    <a:pt x="6194" y="369418"/>
                    <a:pt x="0" y="354463"/>
                    <a:pt x="0" y="338870"/>
                  </a:cubicBezTo>
                  <a:lnTo>
                    <a:pt x="0" y="58795"/>
                  </a:lnTo>
                  <a:cubicBezTo>
                    <a:pt x="0" y="26323"/>
                    <a:pt x="26323" y="0"/>
                    <a:pt x="58795" y="0"/>
                  </a:cubicBezTo>
                  <a:close/>
                </a:path>
              </a:pathLst>
            </a:custGeom>
            <a:solidFill>
              <a:srgbClr val="FFFFFF"/>
            </a:solidFill>
          </p:spPr>
        </p:sp>
        <p:sp>
          <p:nvSpPr>
            <p:cNvPr id="30" name="TextBox 30"/>
            <p:cNvSpPr txBox="1"/>
            <p:nvPr/>
          </p:nvSpPr>
          <p:spPr>
            <a:xfrm>
              <a:off x="0" y="-38100"/>
              <a:ext cx="1923000" cy="435764"/>
            </a:xfrm>
            <a:prstGeom prst="rect">
              <a:avLst/>
            </a:prstGeom>
          </p:spPr>
          <p:txBody>
            <a:bodyPr lIns="50800" tIns="50800" rIns="50800" bIns="50800" rtlCol="0" anchor="ctr"/>
            <a:lstStyle/>
            <a:p>
              <a:pPr algn="ctr">
                <a:lnSpc>
                  <a:spcPts val="3360"/>
                </a:lnSpc>
              </a:pPr>
              <a:endParaRPr/>
            </a:p>
          </p:txBody>
        </p:sp>
      </p:grpSp>
      <p:sp>
        <p:nvSpPr>
          <p:cNvPr id="31" name="TextBox 31"/>
          <p:cNvSpPr txBox="1"/>
          <p:nvPr/>
        </p:nvSpPr>
        <p:spPr>
          <a:xfrm>
            <a:off x="9927864" y="7717027"/>
            <a:ext cx="5879233" cy="7052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Gestión </a:t>
            </a:r>
            <a:r>
              <a:rPr lang="en-US" sz="4107">
                <a:solidFill>
                  <a:srgbClr val="13508B"/>
                </a:solidFill>
                <a:latin typeface="Archivo Black"/>
              </a:rPr>
              <a:t>Comunitaria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995094" y="4222896"/>
            <a:ext cx="14122115" cy="563011"/>
            <a:chOff x="0" y="0"/>
            <a:chExt cx="4388035" cy="174939"/>
          </a:xfrm>
        </p:grpSpPr>
        <p:sp>
          <p:nvSpPr>
            <p:cNvPr id="3" name="Freeform 3"/>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4" name="TextBox 4"/>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995094" y="1813794"/>
            <a:ext cx="15798050" cy="2804418"/>
            <a:chOff x="0" y="0"/>
            <a:chExt cx="4908783" cy="871391"/>
          </a:xfrm>
        </p:grpSpPr>
        <p:sp>
          <p:nvSpPr>
            <p:cNvPr id="6" name="Freeform 6"/>
            <p:cNvSpPr/>
            <p:nvPr/>
          </p:nvSpPr>
          <p:spPr>
            <a:xfrm>
              <a:off x="0" y="0"/>
              <a:ext cx="4908783" cy="871391"/>
            </a:xfrm>
            <a:custGeom>
              <a:avLst/>
              <a:gdLst/>
              <a:ahLst/>
              <a:cxnLst/>
              <a:rect l="l" t="t" r="r" b="b"/>
              <a:pathLst>
                <a:path w="4908783" h="871391">
                  <a:moveTo>
                    <a:pt x="23033" y="0"/>
                  </a:moveTo>
                  <a:lnTo>
                    <a:pt x="4885750" y="0"/>
                  </a:lnTo>
                  <a:cubicBezTo>
                    <a:pt x="4898471" y="0"/>
                    <a:pt x="4908783" y="10312"/>
                    <a:pt x="4908783" y="23033"/>
                  </a:cubicBezTo>
                  <a:lnTo>
                    <a:pt x="4908783" y="848358"/>
                  </a:lnTo>
                  <a:cubicBezTo>
                    <a:pt x="4908783" y="854467"/>
                    <a:pt x="4906356" y="860326"/>
                    <a:pt x="4902037" y="864645"/>
                  </a:cubicBezTo>
                  <a:cubicBezTo>
                    <a:pt x="4897717" y="868964"/>
                    <a:pt x="4891859" y="871391"/>
                    <a:pt x="4885750" y="871391"/>
                  </a:cubicBezTo>
                  <a:lnTo>
                    <a:pt x="23033" y="871391"/>
                  </a:lnTo>
                  <a:cubicBezTo>
                    <a:pt x="16924" y="871391"/>
                    <a:pt x="11066" y="868964"/>
                    <a:pt x="6746" y="864645"/>
                  </a:cubicBezTo>
                  <a:cubicBezTo>
                    <a:pt x="2427" y="860326"/>
                    <a:pt x="0" y="854467"/>
                    <a:pt x="0" y="848358"/>
                  </a:cubicBezTo>
                  <a:lnTo>
                    <a:pt x="0" y="23033"/>
                  </a:lnTo>
                  <a:cubicBezTo>
                    <a:pt x="0" y="16924"/>
                    <a:pt x="2427" y="11066"/>
                    <a:pt x="6746" y="6746"/>
                  </a:cubicBezTo>
                  <a:cubicBezTo>
                    <a:pt x="11066" y="2427"/>
                    <a:pt x="16924" y="0"/>
                    <a:pt x="23033" y="0"/>
                  </a:cubicBezTo>
                  <a:close/>
                </a:path>
              </a:pathLst>
            </a:custGeom>
            <a:solidFill>
              <a:srgbClr val="FFFFFF"/>
            </a:solidFill>
          </p:spPr>
        </p:sp>
        <p:sp>
          <p:nvSpPr>
            <p:cNvPr id="7" name="TextBox 7"/>
            <p:cNvSpPr txBox="1"/>
            <p:nvPr/>
          </p:nvSpPr>
          <p:spPr>
            <a:xfrm>
              <a:off x="0" y="-38100"/>
              <a:ext cx="4908783" cy="909491"/>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712413" y="110222"/>
            <a:ext cx="14863173" cy="1041818"/>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FORTALEZAS DE LAS ÁREA DE GESTIÓN </a:t>
            </a:r>
          </a:p>
        </p:txBody>
      </p:sp>
      <p:sp>
        <p:nvSpPr>
          <p:cNvPr id="10" name="TextBox 10"/>
          <p:cNvSpPr txBox="1"/>
          <p:nvPr/>
        </p:nvSpPr>
        <p:spPr>
          <a:xfrm>
            <a:off x="1508555" y="1908912"/>
            <a:ext cx="15270890" cy="28769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Apropiación y pertinencia en la </a:t>
            </a:r>
            <a:r>
              <a:rPr lang="en-US" sz="4107">
                <a:solidFill>
                  <a:srgbClr val="CC3739"/>
                </a:solidFill>
                <a:latin typeface="Archivo Black"/>
              </a:rPr>
              <a:t>planeación</a:t>
            </a:r>
            <a:r>
              <a:rPr lang="en-US" sz="4107">
                <a:solidFill>
                  <a:srgbClr val="101010"/>
                </a:solidFill>
                <a:latin typeface="Archivo Black"/>
              </a:rPr>
              <a:t>, </a:t>
            </a:r>
            <a:r>
              <a:rPr lang="en-US" sz="4107">
                <a:solidFill>
                  <a:srgbClr val="120052"/>
                </a:solidFill>
                <a:latin typeface="Archivo Black"/>
              </a:rPr>
              <a:t>organización</a:t>
            </a:r>
            <a:r>
              <a:rPr lang="en-US" sz="4107">
                <a:solidFill>
                  <a:srgbClr val="101010"/>
                </a:solidFill>
                <a:latin typeface="Archivo Black"/>
              </a:rPr>
              <a:t>, </a:t>
            </a:r>
            <a:r>
              <a:rPr lang="en-US" sz="4107">
                <a:solidFill>
                  <a:srgbClr val="CC3739"/>
                </a:solidFill>
                <a:latin typeface="Archivo Black"/>
              </a:rPr>
              <a:t>ejecución</a:t>
            </a:r>
            <a:r>
              <a:rPr lang="en-US" sz="4107">
                <a:solidFill>
                  <a:srgbClr val="101010"/>
                </a:solidFill>
                <a:latin typeface="Archivo Black"/>
              </a:rPr>
              <a:t> y </a:t>
            </a:r>
            <a:r>
              <a:rPr lang="en-US" sz="4107">
                <a:solidFill>
                  <a:srgbClr val="13508B"/>
                </a:solidFill>
                <a:latin typeface="Archivo Black"/>
              </a:rPr>
              <a:t>evaluación</a:t>
            </a:r>
            <a:r>
              <a:rPr lang="en-US" sz="4107">
                <a:solidFill>
                  <a:srgbClr val="101010"/>
                </a:solidFill>
                <a:latin typeface="Archivo Black"/>
              </a:rPr>
              <a:t> de cada uno de los procesos e  indicadores que las constituyen. </a:t>
            </a:r>
          </a:p>
          <a:p>
            <a:pPr marL="0" lvl="0" indent="0">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1171789" y="8151416"/>
            <a:ext cx="14122115" cy="563011"/>
            <a:chOff x="0" y="0"/>
            <a:chExt cx="4388035" cy="174939"/>
          </a:xfrm>
        </p:grpSpPr>
        <p:sp>
          <p:nvSpPr>
            <p:cNvPr id="12" name="Freeform 12"/>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3" name="TextBox 13"/>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1171789" y="5628503"/>
            <a:ext cx="15798050" cy="2804418"/>
            <a:chOff x="0" y="0"/>
            <a:chExt cx="4908783" cy="871391"/>
          </a:xfrm>
        </p:grpSpPr>
        <p:sp>
          <p:nvSpPr>
            <p:cNvPr id="15" name="Freeform 15"/>
            <p:cNvSpPr/>
            <p:nvPr/>
          </p:nvSpPr>
          <p:spPr>
            <a:xfrm>
              <a:off x="0" y="0"/>
              <a:ext cx="4908783" cy="871391"/>
            </a:xfrm>
            <a:custGeom>
              <a:avLst/>
              <a:gdLst/>
              <a:ahLst/>
              <a:cxnLst/>
              <a:rect l="l" t="t" r="r" b="b"/>
              <a:pathLst>
                <a:path w="4908783" h="871391">
                  <a:moveTo>
                    <a:pt x="23033" y="0"/>
                  </a:moveTo>
                  <a:lnTo>
                    <a:pt x="4885750" y="0"/>
                  </a:lnTo>
                  <a:cubicBezTo>
                    <a:pt x="4898471" y="0"/>
                    <a:pt x="4908783" y="10312"/>
                    <a:pt x="4908783" y="23033"/>
                  </a:cubicBezTo>
                  <a:lnTo>
                    <a:pt x="4908783" y="848358"/>
                  </a:lnTo>
                  <a:cubicBezTo>
                    <a:pt x="4908783" y="854467"/>
                    <a:pt x="4906356" y="860326"/>
                    <a:pt x="4902037" y="864645"/>
                  </a:cubicBezTo>
                  <a:cubicBezTo>
                    <a:pt x="4897717" y="868964"/>
                    <a:pt x="4891859" y="871391"/>
                    <a:pt x="4885750" y="871391"/>
                  </a:cubicBezTo>
                  <a:lnTo>
                    <a:pt x="23033" y="871391"/>
                  </a:lnTo>
                  <a:cubicBezTo>
                    <a:pt x="16924" y="871391"/>
                    <a:pt x="11066" y="868964"/>
                    <a:pt x="6746" y="864645"/>
                  </a:cubicBezTo>
                  <a:cubicBezTo>
                    <a:pt x="2427" y="860326"/>
                    <a:pt x="0" y="854467"/>
                    <a:pt x="0" y="848358"/>
                  </a:cubicBezTo>
                  <a:lnTo>
                    <a:pt x="0" y="23033"/>
                  </a:lnTo>
                  <a:cubicBezTo>
                    <a:pt x="0" y="16924"/>
                    <a:pt x="2427" y="11066"/>
                    <a:pt x="6746" y="6746"/>
                  </a:cubicBezTo>
                  <a:cubicBezTo>
                    <a:pt x="11066" y="2427"/>
                    <a:pt x="16924" y="0"/>
                    <a:pt x="23033" y="0"/>
                  </a:cubicBezTo>
                  <a:close/>
                </a:path>
              </a:pathLst>
            </a:custGeom>
            <a:solidFill>
              <a:srgbClr val="FFFFFF"/>
            </a:solidFill>
          </p:spPr>
        </p:sp>
        <p:sp>
          <p:nvSpPr>
            <p:cNvPr id="16" name="TextBox 16"/>
            <p:cNvSpPr txBox="1"/>
            <p:nvPr/>
          </p:nvSpPr>
          <p:spPr>
            <a:xfrm>
              <a:off x="0" y="-38100"/>
              <a:ext cx="4908783" cy="909491"/>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522253" y="5908993"/>
            <a:ext cx="15270890" cy="28769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Mejoramiento continuo acorde a lo establecido en los </a:t>
            </a:r>
            <a:r>
              <a:rPr lang="en-US" sz="4107">
                <a:solidFill>
                  <a:srgbClr val="CC3739"/>
                </a:solidFill>
                <a:latin typeface="Archivo Black"/>
              </a:rPr>
              <a:t>procesos del PEI</a:t>
            </a:r>
            <a:r>
              <a:rPr lang="en-US" sz="4107">
                <a:solidFill>
                  <a:srgbClr val="101010"/>
                </a:solidFill>
                <a:latin typeface="Archivo Black"/>
              </a:rPr>
              <a:t>, </a:t>
            </a:r>
            <a:r>
              <a:rPr lang="en-US" sz="4107">
                <a:solidFill>
                  <a:srgbClr val="13508B"/>
                </a:solidFill>
                <a:latin typeface="Archivo Black"/>
              </a:rPr>
              <a:t>autoevaluación institucional</a:t>
            </a:r>
            <a:r>
              <a:rPr lang="en-US" sz="4107">
                <a:solidFill>
                  <a:srgbClr val="101010"/>
                </a:solidFill>
                <a:latin typeface="Archivo Black"/>
              </a:rPr>
              <a:t> y </a:t>
            </a:r>
            <a:r>
              <a:rPr lang="en-US" sz="4107">
                <a:solidFill>
                  <a:srgbClr val="FFA300"/>
                </a:solidFill>
                <a:latin typeface="Archivo Black"/>
              </a:rPr>
              <a:t>planes de mejoramiento</a:t>
            </a:r>
            <a:r>
              <a:rPr lang="en-US" sz="4107">
                <a:solidFill>
                  <a:srgbClr val="101010"/>
                </a:solidFill>
                <a:latin typeface="Archivo Black"/>
              </a:rPr>
              <a:t>. </a:t>
            </a:r>
          </a:p>
          <a:p>
            <a:pPr marL="0" lvl="0" indent="0">
              <a:lnSpc>
                <a:spcPts val="5750"/>
              </a:lnSpc>
              <a:spcBef>
                <a:spcPct val="0"/>
              </a:spcBef>
            </a:pPr>
            <a:endParaRPr lang="en-US" sz="4107">
              <a:solidFill>
                <a:srgbClr val="101010"/>
              </a:solidFill>
              <a:latin typeface="Archivo Black"/>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908209" y="4279880"/>
            <a:ext cx="14122115" cy="563011"/>
            <a:chOff x="0" y="0"/>
            <a:chExt cx="4388035" cy="174939"/>
          </a:xfrm>
        </p:grpSpPr>
        <p:sp>
          <p:nvSpPr>
            <p:cNvPr id="3" name="Freeform 3"/>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4" name="TextBox 4"/>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908209" y="2066198"/>
            <a:ext cx="15798050" cy="2623575"/>
            <a:chOff x="0" y="0"/>
            <a:chExt cx="4908783" cy="815199"/>
          </a:xfrm>
        </p:grpSpPr>
        <p:sp>
          <p:nvSpPr>
            <p:cNvPr id="6" name="Freeform 6"/>
            <p:cNvSpPr/>
            <p:nvPr/>
          </p:nvSpPr>
          <p:spPr>
            <a:xfrm>
              <a:off x="0" y="0"/>
              <a:ext cx="4908783" cy="815199"/>
            </a:xfrm>
            <a:custGeom>
              <a:avLst/>
              <a:gdLst/>
              <a:ahLst/>
              <a:cxnLst/>
              <a:rect l="l" t="t" r="r" b="b"/>
              <a:pathLst>
                <a:path w="4908783" h="815199">
                  <a:moveTo>
                    <a:pt x="23033" y="0"/>
                  </a:moveTo>
                  <a:lnTo>
                    <a:pt x="4885750" y="0"/>
                  </a:lnTo>
                  <a:cubicBezTo>
                    <a:pt x="4898471" y="0"/>
                    <a:pt x="4908783" y="10312"/>
                    <a:pt x="4908783" y="23033"/>
                  </a:cubicBezTo>
                  <a:lnTo>
                    <a:pt x="4908783" y="792167"/>
                  </a:lnTo>
                  <a:cubicBezTo>
                    <a:pt x="4908783" y="798275"/>
                    <a:pt x="4906356" y="804134"/>
                    <a:pt x="4902037" y="808453"/>
                  </a:cubicBezTo>
                  <a:cubicBezTo>
                    <a:pt x="4897717" y="812773"/>
                    <a:pt x="4891859" y="815199"/>
                    <a:pt x="4885750" y="815199"/>
                  </a:cubicBezTo>
                  <a:lnTo>
                    <a:pt x="23033" y="815199"/>
                  </a:lnTo>
                  <a:cubicBezTo>
                    <a:pt x="16924" y="815199"/>
                    <a:pt x="11066" y="812773"/>
                    <a:pt x="6746" y="808453"/>
                  </a:cubicBezTo>
                  <a:cubicBezTo>
                    <a:pt x="2427" y="804134"/>
                    <a:pt x="0" y="798275"/>
                    <a:pt x="0" y="792167"/>
                  </a:cubicBezTo>
                  <a:lnTo>
                    <a:pt x="0" y="23033"/>
                  </a:lnTo>
                  <a:cubicBezTo>
                    <a:pt x="0" y="16924"/>
                    <a:pt x="2427" y="11066"/>
                    <a:pt x="6746" y="6746"/>
                  </a:cubicBezTo>
                  <a:cubicBezTo>
                    <a:pt x="11066" y="2427"/>
                    <a:pt x="16924" y="0"/>
                    <a:pt x="23033" y="0"/>
                  </a:cubicBezTo>
                  <a:close/>
                </a:path>
              </a:pathLst>
            </a:custGeom>
            <a:solidFill>
              <a:srgbClr val="FFFFFF"/>
            </a:solidFill>
          </p:spPr>
        </p:sp>
        <p:sp>
          <p:nvSpPr>
            <p:cNvPr id="7" name="TextBox 7"/>
            <p:cNvSpPr txBox="1"/>
            <p:nvPr/>
          </p:nvSpPr>
          <p:spPr>
            <a:xfrm>
              <a:off x="0" y="-38100"/>
              <a:ext cx="4908783" cy="853299"/>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712413" y="110222"/>
            <a:ext cx="14863173" cy="1041818"/>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FORTALEZAS DE LAS ÁREA DE GESTIÓN </a:t>
            </a:r>
          </a:p>
        </p:txBody>
      </p:sp>
      <p:sp>
        <p:nvSpPr>
          <p:cNvPr id="10" name="TextBox 10"/>
          <p:cNvSpPr txBox="1"/>
          <p:nvPr/>
        </p:nvSpPr>
        <p:spPr>
          <a:xfrm>
            <a:off x="1712413" y="2094283"/>
            <a:ext cx="14388224" cy="28769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Implementación de </a:t>
            </a:r>
            <a:r>
              <a:rPr lang="en-US" sz="4107">
                <a:solidFill>
                  <a:srgbClr val="CC3739"/>
                </a:solidFill>
                <a:latin typeface="Archivo Black"/>
              </a:rPr>
              <a:t>estrategias curriculares</a:t>
            </a:r>
            <a:r>
              <a:rPr lang="en-US" sz="4107">
                <a:solidFill>
                  <a:srgbClr val="101010"/>
                </a:solidFill>
                <a:latin typeface="Archivo Black"/>
              </a:rPr>
              <a:t> y </a:t>
            </a:r>
            <a:r>
              <a:rPr lang="en-US" sz="4107">
                <a:solidFill>
                  <a:srgbClr val="CC3739"/>
                </a:solidFill>
                <a:latin typeface="Archivo Black"/>
              </a:rPr>
              <a:t>extracurriculares</a:t>
            </a:r>
            <a:r>
              <a:rPr lang="en-US" sz="4107">
                <a:solidFill>
                  <a:srgbClr val="101010"/>
                </a:solidFill>
                <a:latin typeface="Archivo Black"/>
              </a:rPr>
              <a:t> con el apoyo administrativo, financiero y comunitario. </a:t>
            </a:r>
          </a:p>
          <a:p>
            <a:pPr marL="0" lvl="0" indent="0" algn="just">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1171789" y="8095478"/>
            <a:ext cx="14122115" cy="563011"/>
            <a:chOff x="0" y="0"/>
            <a:chExt cx="4388035" cy="174939"/>
          </a:xfrm>
        </p:grpSpPr>
        <p:sp>
          <p:nvSpPr>
            <p:cNvPr id="12" name="Freeform 12"/>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3" name="TextBox 13"/>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1171789" y="5628503"/>
            <a:ext cx="15798050" cy="2804418"/>
            <a:chOff x="0" y="0"/>
            <a:chExt cx="4908783" cy="871391"/>
          </a:xfrm>
        </p:grpSpPr>
        <p:sp>
          <p:nvSpPr>
            <p:cNvPr id="15" name="Freeform 15"/>
            <p:cNvSpPr/>
            <p:nvPr/>
          </p:nvSpPr>
          <p:spPr>
            <a:xfrm>
              <a:off x="0" y="0"/>
              <a:ext cx="4908783" cy="871391"/>
            </a:xfrm>
            <a:custGeom>
              <a:avLst/>
              <a:gdLst/>
              <a:ahLst/>
              <a:cxnLst/>
              <a:rect l="l" t="t" r="r" b="b"/>
              <a:pathLst>
                <a:path w="4908783" h="871391">
                  <a:moveTo>
                    <a:pt x="23033" y="0"/>
                  </a:moveTo>
                  <a:lnTo>
                    <a:pt x="4885750" y="0"/>
                  </a:lnTo>
                  <a:cubicBezTo>
                    <a:pt x="4898471" y="0"/>
                    <a:pt x="4908783" y="10312"/>
                    <a:pt x="4908783" y="23033"/>
                  </a:cubicBezTo>
                  <a:lnTo>
                    <a:pt x="4908783" y="848358"/>
                  </a:lnTo>
                  <a:cubicBezTo>
                    <a:pt x="4908783" y="854467"/>
                    <a:pt x="4906356" y="860326"/>
                    <a:pt x="4902037" y="864645"/>
                  </a:cubicBezTo>
                  <a:cubicBezTo>
                    <a:pt x="4897717" y="868964"/>
                    <a:pt x="4891859" y="871391"/>
                    <a:pt x="4885750" y="871391"/>
                  </a:cubicBezTo>
                  <a:lnTo>
                    <a:pt x="23033" y="871391"/>
                  </a:lnTo>
                  <a:cubicBezTo>
                    <a:pt x="16924" y="871391"/>
                    <a:pt x="11066" y="868964"/>
                    <a:pt x="6746" y="864645"/>
                  </a:cubicBezTo>
                  <a:cubicBezTo>
                    <a:pt x="2427" y="860326"/>
                    <a:pt x="0" y="854467"/>
                    <a:pt x="0" y="848358"/>
                  </a:cubicBezTo>
                  <a:lnTo>
                    <a:pt x="0" y="23033"/>
                  </a:lnTo>
                  <a:cubicBezTo>
                    <a:pt x="0" y="16924"/>
                    <a:pt x="2427" y="11066"/>
                    <a:pt x="6746" y="6746"/>
                  </a:cubicBezTo>
                  <a:cubicBezTo>
                    <a:pt x="11066" y="2427"/>
                    <a:pt x="16924" y="0"/>
                    <a:pt x="23033" y="0"/>
                  </a:cubicBezTo>
                  <a:close/>
                </a:path>
              </a:pathLst>
            </a:custGeom>
            <a:solidFill>
              <a:srgbClr val="FFFFFF"/>
            </a:solidFill>
          </p:spPr>
        </p:sp>
        <p:sp>
          <p:nvSpPr>
            <p:cNvPr id="16" name="TextBox 16"/>
            <p:cNvSpPr txBox="1"/>
            <p:nvPr/>
          </p:nvSpPr>
          <p:spPr>
            <a:xfrm>
              <a:off x="0" y="-38100"/>
              <a:ext cx="4908783" cy="909491"/>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435369" y="5908993"/>
            <a:ext cx="15270890" cy="36008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Mantenimiento y dotación de los diferentes </a:t>
            </a:r>
            <a:r>
              <a:rPr lang="en-US" sz="4107">
                <a:solidFill>
                  <a:srgbClr val="FFA300"/>
                </a:solidFill>
                <a:latin typeface="Archivo Black"/>
              </a:rPr>
              <a:t>escenarios pedagógicos</a:t>
            </a:r>
            <a:r>
              <a:rPr lang="en-US" sz="4107">
                <a:solidFill>
                  <a:srgbClr val="101010"/>
                </a:solidFill>
                <a:latin typeface="Archivo Black"/>
              </a:rPr>
              <a:t>, garantizando un buen clima escolar. </a:t>
            </a:r>
          </a:p>
          <a:p>
            <a:pPr algn="just">
              <a:lnSpc>
                <a:spcPts val="5750"/>
              </a:lnSpc>
            </a:pPr>
            <a:endParaRPr lang="en-US" sz="4107">
              <a:solidFill>
                <a:srgbClr val="101010"/>
              </a:solidFill>
              <a:latin typeface="Archivo Black"/>
            </a:endParaRPr>
          </a:p>
          <a:p>
            <a:pPr marL="0" lvl="0" indent="0" algn="just">
              <a:lnSpc>
                <a:spcPts val="5750"/>
              </a:lnSpc>
              <a:spcBef>
                <a:spcPct val="0"/>
              </a:spcBef>
            </a:pPr>
            <a:endParaRPr lang="en-US" sz="4107">
              <a:solidFill>
                <a:srgbClr val="101010"/>
              </a:solidFill>
              <a:latin typeface="Archivo Black"/>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1028700" y="4183667"/>
            <a:ext cx="14122115" cy="449201"/>
            <a:chOff x="0" y="0"/>
            <a:chExt cx="4388035" cy="139576"/>
          </a:xfrm>
        </p:grpSpPr>
        <p:sp>
          <p:nvSpPr>
            <p:cNvPr id="3" name="Freeform 3"/>
            <p:cNvSpPr/>
            <p:nvPr/>
          </p:nvSpPr>
          <p:spPr>
            <a:xfrm>
              <a:off x="0" y="0"/>
              <a:ext cx="4388035" cy="139576"/>
            </a:xfrm>
            <a:custGeom>
              <a:avLst/>
              <a:gdLst/>
              <a:ahLst/>
              <a:cxnLst/>
              <a:rect l="l" t="t" r="r" b="b"/>
              <a:pathLst>
                <a:path w="4388035" h="139576">
                  <a:moveTo>
                    <a:pt x="13157" y="0"/>
                  </a:moveTo>
                  <a:lnTo>
                    <a:pt x="4374878" y="0"/>
                  </a:lnTo>
                  <a:cubicBezTo>
                    <a:pt x="4382144" y="0"/>
                    <a:pt x="4388035" y="5891"/>
                    <a:pt x="4388035" y="13157"/>
                  </a:cubicBezTo>
                  <a:lnTo>
                    <a:pt x="4388035" y="126419"/>
                  </a:lnTo>
                  <a:cubicBezTo>
                    <a:pt x="4388035" y="129908"/>
                    <a:pt x="4386649" y="133255"/>
                    <a:pt x="4384181" y="135722"/>
                  </a:cubicBezTo>
                  <a:cubicBezTo>
                    <a:pt x="4381714" y="138190"/>
                    <a:pt x="4378367" y="139576"/>
                    <a:pt x="4374878" y="139576"/>
                  </a:cubicBezTo>
                  <a:lnTo>
                    <a:pt x="13157" y="139576"/>
                  </a:lnTo>
                  <a:cubicBezTo>
                    <a:pt x="9668" y="139576"/>
                    <a:pt x="6321" y="138190"/>
                    <a:pt x="3854" y="135722"/>
                  </a:cubicBezTo>
                  <a:cubicBezTo>
                    <a:pt x="1386" y="133255"/>
                    <a:pt x="0" y="129908"/>
                    <a:pt x="0" y="126419"/>
                  </a:cubicBezTo>
                  <a:lnTo>
                    <a:pt x="0" y="13157"/>
                  </a:lnTo>
                  <a:cubicBezTo>
                    <a:pt x="0" y="9668"/>
                    <a:pt x="1386" y="6321"/>
                    <a:pt x="3854" y="3854"/>
                  </a:cubicBezTo>
                  <a:cubicBezTo>
                    <a:pt x="6321" y="1386"/>
                    <a:pt x="9668" y="0"/>
                    <a:pt x="13157" y="0"/>
                  </a:cubicBezTo>
                  <a:close/>
                </a:path>
              </a:pathLst>
            </a:custGeom>
            <a:solidFill>
              <a:srgbClr val="028224"/>
            </a:solidFill>
          </p:spPr>
        </p:sp>
        <p:sp>
          <p:nvSpPr>
            <p:cNvPr id="4" name="TextBox 4"/>
            <p:cNvSpPr txBox="1"/>
            <p:nvPr/>
          </p:nvSpPr>
          <p:spPr>
            <a:xfrm>
              <a:off x="0" y="-38100"/>
              <a:ext cx="4388035" cy="177676"/>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908209" y="2066198"/>
            <a:ext cx="15798050" cy="2342070"/>
            <a:chOff x="0" y="0"/>
            <a:chExt cx="4908783" cy="727730"/>
          </a:xfrm>
        </p:grpSpPr>
        <p:sp>
          <p:nvSpPr>
            <p:cNvPr id="6" name="Freeform 6"/>
            <p:cNvSpPr/>
            <p:nvPr/>
          </p:nvSpPr>
          <p:spPr>
            <a:xfrm>
              <a:off x="0" y="0"/>
              <a:ext cx="4908783" cy="727730"/>
            </a:xfrm>
            <a:custGeom>
              <a:avLst/>
              <a:gdLst/>
              <a:ahLst/>
              <a:cxnLst/>
              <a:rect l="l" t="t" r="r" b="b"/>
              <a:pathLst>
                <a:path w="4908783" h="727730">
                  <a:moveTo>
                    <a:pt x="23033" y="0"/>
                  </a:moveTo>
                  <a:lnTo>
                    <a:pt x="4885750" y="0"/>
                  </a:lnTo>
                  <a:cubicBezTo>
                    <a:pt x="4898471" y="0"/>
                    <a:pt x="4908783" y="10312"/>
                    <a:pt x="4908783" y="23033"/>
                  </a:cubicBezTo>
                  <a:lnTo>
                    <a:pt x="4908783" y="704697"/>
                  </a:lnTo>
                  <a:cubicBezTo>
                    <a:pt x="4908783" y="710806"/>
                    <a:pt x="4906356" y="716664"/>
                    <a:pt x="4902037" y="720984"/>
                  </a:cubicBezTo>
                  <a:cubicBezTo>
                    <a:pt x="4897717" y="725303"/>
                    <a:pt x="4891859" y="727730"/>
                    <a:pt x="4885750" y="727730"/>
                  </a:cubicBezTo>
                  <a:lnTo>
                    <a:pt x="23033" y="727730"/>
                  </a:lnTo>
                  <a:cubicBezTo>
                    <a:pt x="16924" y="727730"/>
                    <a:pt x="11066" y="725303"/>
                    <a:pt x="6746" y="720984"/>
                  </a:cubicBezTo>
                  <a:cubicBezTo>
                    <a:pt x="2427" y="716664"/>
                    <a:pt x="0" y="710806"/>
                    <a:pt x="0" y="704697"/>
                  </a:cubicBezTo>
                  <a:lnTo>
                    <a:pt x="0" y="23033"/>
                  </a:lnTo>
                  <a:cubicBezTo>
                    <a:pt x="0" y="16924"/>
                    <a:pt x="2427" y="11066"/>
                    <a:pt x="6746" y="6746"/>
                  </a:cubicBezTo>
                  <a:cubicBezTo>
                    <a:pt x="11066" y="2427"/>
                    <a:pt x="16924" y="0"/>
                    <a:pt x="23033" y="0"/>
                  </a:cubicBezTo>
                  <a:close/>
                </a:path>
              </a:pathLst>
            </a:custGeom>
            <a:solidFill>
              <a:srgbClr val="FFFFFF"/>
            </a:solidFill>
          </p:spPr>
        </p:sp>
        <p:sp>
          <p:nvSpPr>
            <p:cNvPr id="7" name="TextBox 7"/>
            <p:cNvSpPr txBox="1"/>
            <p:nvPr/>
          </p:nvSpPr>
          <p:spPr>
            <a:xfrm>
              <a:off x="0" y="-38100"/>
              <a:ext cx="4908783" cy="765830"/>
            </a:xfrm>
            <a:prstGeom prst="rect">
              <a:avLst/>
            </a:prstGeom>
          </p:spPr>
          <p:txBody>
            <a:bodyPr lIns="50800" tIns="50800" rIns="50800" bIns="50800" rtlCol="0" anchor="ctr"/>
            <a:lstStyle/>
            <a:p>
              <a:pPr algn="ctr">
                <a:lnSpc>
                  <a:spcPts val="3360"/>
                </a:lnSpc>
              </a:pPr>
              <a:endParaRPr/>
            </a:p>
          </p:txBody>
        </p:sp>
      </p:grpSp>
      <p:sp>
        <p:nvSpPr>
          <p:cNvPr id="8" name="Freeform 8"/>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1712413" y="110222"/>
            <a:ext cx="14863173" cy="1041818"/>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FORTALEZAS DE LAS ÁREA DE GESTIÓN </a:t>
            </a:r>
          </a:p>
        </p:txBody>
      </p:sp>
      <p:sp>
        <p:nvSpPr>
          <p:cNvPr id="10" name="TextBox 10"/>
          <p:cNvSpPr txBox="1"/>
          <p:nvPr/>
        </p:nvSpPr>
        <p:spPr>
          <a:xfrm>
            <a:off x="1523473" y="1980473"/>
            <a:ext cx="14388224" cy="28769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Fortalecimiento de los procesos tecnológicos mediante convenios interinstitucionales (</a:t>
            </a:r>
            <a:r>
              <a:rPr lang="en-US" sz="4107">
                <a:solidFill>
                  <a:srgbClr val="CC3739"/>
                </a:solidFill>
                <a:latin typeface="Archivo Black"/>
              </a:rPr>
              <a:t>SENA</a:t>
            </a:r>
            <a:r>
              <a:rPr lang="en-US" sz="4107">
                <a:solidFill>
                  <a:srgbClr val="101010"/>
                </a:solidFill>
                <a:latin typeface="Archivo Black"/>
              </a:rPr>
              <a:t>, </a:t>
            </a:r>
            <a:r>
              <a:rPr lang="en-US" sz="4107">
                <a:solidFill>
                  <a:srgbClr val="13508B"/>
                </a:solidFill>
                <a:latin typeface="Archivo Black"/>
              </a:rPr>
              <a:t>UNIPAZ</a:t>
            </a:r>
            <a:r>
              <a:rPr lang="en-US" sz="4107">
                <a:solidFill>
                  <a:srgbClr val="101010"/>
                </a:solidFill>
                <a:latin typeface="Archivo Black"/>
              </a:rPr>
              <a:t>,</a:t>
            </a:r>
            <a:r>
              <a:rPr lang="en-US" sz="4107">
                <a:solidFill>
                  <a:srgbClr val="AADF02"/>
                </a:solidFill>
                <a:latin typeface="Archivo Black"/>
              </a:rPr>
              <a:t> </a:t>
            </a:r>
            <a:r>
              <a:rPr lang="en-US" sz="4107">
                <a:solidFill>
                  <a:srgbClr val="FFA300"/>
                </a:solidFill>
                <a:latin typeface="Archivo Black"/>
              </a:rPr>
              <a:t>UIS</a:t>
            </a:r>
            <a:r>
              <a:rPr lang="en-US" sz="4107">
                <a:solidFill>
                  <a:srgbClr val="101010"/>
                </a:solidFill>
                <a:latin typeface="Archivo Black"/>
              </a:rPr>
              <a:t>)</a:t>
            </a:r>
          </a:p>
          <a:p>
            <a:pPr marL="0" lvl="0" indent="0" algn="just">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1148087" y="6454208"/>
            <a:ext cx="14122115" cy="563011"/>
            <a:chOff x="0" y="0"/>
            <a:chExt cx="4388035" cy="174939"/>
          </a:xfrm>
        </p:grpSpPr>
        <p:sp>
          <p:nvSpPr>
            <p:cNvPr id="12" name="Freeform 12"/>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3" name="TextBox 13"/>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1028700" y="5169393"/>
            <a:ext cx="15798050" cy="1566320"/>
            <a:chOff x="0" y="0"/>
            <a:chExt cx="4908783" cy="486688"/>
          </a:xfrm>
        </p:grpSpPr>
        <p:sp>
          <p:nvSpPr>
            <p:cNvPr id="15" name="Freeform 15"/>
            <p:cNvSpPr/>
            <p:nvPr/>
          </p:nvSpPr>
          <p:spPr>
            <a:xfrm>
              <a:off x="0" y="0"/>
              <a:ext cx="4908783" cy="486688"/>
            </a:xfrm>
            <a:custGeom>
              <a:avLst/>
              <a:gdLst/>
              <a:ahLst/>
              <a:cxnLst/>
              <a:rect l="l" t="t" r="r" b="b"/>
              <a:pathLst>
                <a:path w="4908783" h="486688">
                  <a:moveTo>
                    <a:pt x="23033" y="0"/>
                  </a:moveTo>
                  <a:lnTo>
                    <a:pt x="4885750" y="0"/>
                  </a:lnTo>
                  <a:cubicBezTo>
                    <a:pt x="4898471" y="0"/>
                    <a:pt x="4908783" y="10312"/>
                    <a:pt x="4908783" y="23033"/>
                  </a:cubicBezTo>
                  <a:lnTo>
                    <a:pt x="4908783" y="463656"/>
                  </a:lnTo>
                  <a:cubicBezTo>
                    <a:pt x="4908783" y="469764"/>
                    <a:pt x="4906356" y="475623"/>
                    <a:pt x="4902037" y="479942"/>
                  </a:cubicBezTo>
                  <a:cubicBezTo>
                    <a:pt x="4897717" y="484262"/>
                    <a:pt x="4891859" y="486688"/>
                    <a:pt x="4885750" y="486688"/>
                  </a:cubicBezTo>
                  <a:lnTo>
                    <a:pt x="23033" y="486688"/>
                  </a:lnTo>
                  <a:cubicBezTo>
                    <a:pt x="16924" y="486688"/>
                    <a:pt x="11066" y="484262"/>
                    <a:pt x="6746" y="479942"/>
                  </a:cubicBezTo>
                  <a:cubicBezTo>
                    <a:pt x="2427" y="475623"/>
                    <a:pt x="0" y="469764"/>
                    <a:pt x="0" y="463656"/>
                  </a:cubicBezTo>
                  <a:lnTo>
                    <a:pt x="0" y="23033"/>
                  </a:lnTo>
                  <a:cubicBezTo>
                    <a:pt x="0" y="16924"/>
                    <a:pt x="2427" y="11066"/>
                    <a:pt x="6746" y="6746"/>
                  </a:cubicBezTo>
                  <a:cubicBezTo>
                    <a:pt x="11066" y="2427"/>
                    <a:pt x="16924" y="0"/>
                    <a:pt x="23033" y="0"/>
                  </a:cubicBezTo>
                  <a:close/>
                </a:path>
              </a:pathLst>
            </a:custGeom>
            <a:solidFill>
              <a:srgbClr val="FFFFFF"/>
            </a:solidFill>
          </p:spPr>
        </p:sp>
        <p:sp>
          <p:nvSpPr>
            <p:cNvPr id="16" name="TextBox 16"/>
            <p:cNvSpPr txBox="1"/>
            <p:nvPr/>
          </p:nvSpPr>
          <p:spPr>
            <a:xfrm>
              <a:off x="0" y="-38100"/>
              <a:ext cx="4908783" cy="524788"/>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523473" y="5195093"/>
            <a:ext cx="14741291" cy="1429195"/>
          </a:xfrm>
          <a:prstGeom prst="rect">
            <a:avLst/>
          </a:prstGeom>
        </p:spPr>
        <p:txBody>
          <a:bodyPr lIns="0" tIns="0" rIns="0" bIns="0" rtlCol="0" anchor="t">
            <a:spAutoFit/>
          </a:bodyPr>
          <a:lstStyle/>
          <a:p>
            <a:pPr marL="0" lvl="0" indent="0" algn="just">
              <a:lnSpc>
                <a:spcPts val="5750"/>
              </a:lnSpc>
              <a:spcBef>
                <a:spcPct val="0"/>
              </a:spcBef>
            </a:pPr>
            <a:r>
              <a:rPr lang="en-US" sz="4107">
                <a:solidFill>
                  <a:srgbClr val="101010"/>
                </a:solidFill>
                <a:latin typeface="Archivo Black"/>
              </a:rPr>
              <a:t>Mejoramiento de  los índices sintéticos de calidad, a través de las </a:t>
            </a:r>
            <a:r>
              <a:rPr lang="en-US" sz="4107">
                <a:solidFill>
                  <a:srgbClr val="FFA300"/>
                </a:solidFill>
                <a:latin typeface="Archivo Black"/>
              </a:rPr>
              <a:t>pruebas SABER</a:t>
            </a:r>
          </a:p>
        </p:txBody>
      </p:sp>
      <p:grpSp>
        <p:nvGrpSpPr>
          <p:cNvPr id="18" name="Group 18"/>
          <p:cNvGrpSpPr/>
          <p:nvPr/>
        </p:nvGrpSpPr>
        <p:grpSpPr>
          <a:xfrm>
            <a:off x="908209" y="9467443"/>
            <a:ext cx="14122115" cy="563011"/>
            <a:chOff x="0" y="0"/>
            <a:chExt cx="4388035" cy="174939"/>
          </a:xfrm>
        </p:grpSpPr>
        <p:sp>
          <p:nvSpPr>
            <p:cNvPr id="19" name="Freeform 19"/>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20" name="TextBox 20"/>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1" name="Group 21"/>
          <p:cNvGrpSpPr/>
          <p:nvPr/>
        </p:nvGrpSpPr>
        <p:grpSpPr>
          <a:xfrm>
            <a:off x="908209" y="7351288"/>
            <a:ext cx="15798050" cy="2401837"/>
            <a:chOff x="0" y="0"/>
            <a:chExt cx="4908783" cy="746301"/>
          </a:xfrm>
        </p:grpSpPr>
        <p:sp>
          <p:nvSpPr>
            <p:cNvPr id="22" name="Freeform 22"/>
            <p:cNvSpPr/>
            <p:nvPr/>
          </p:nvSpPr>
          <p:spPr>
            <a:xfrm>
              <a:off x="0" y="0"/>
              <a:ext cx="4908783" cy="746301"/>
            </a:xfrm>
            <a:custGeom>
              <a:avLst/>
              <a:gdLst/>
              <a:ahLst/>
              <a:cxnLst/>
              <a:rect l="l" t="t" r="r" b="b"/>
              <a:pathLst>
                <a:path w="4908783" h="746301">
                  <a:moveTo>
                    <a:pt x="23033" y="0"/>
                  </a:moveTo>
                  <a:lnTo>
                    <a:pt x="4885750" y="0"/>
                  </a:lnTo>
                  <a:cubicBezTo>
                    <a:pt x="4898471" y="0"/>
                    <a:pt x="4908783" y="10312"/>
                    <a:pt x="4908783" y="23033"/>
                  </a:cubicBezTo>
                  <a:lnTo>
                    <a:pt x="4908783" y="723268"/>
                  </a:lnTo>
                  <a:cubicBezTo>
                    <a:pt x="4908783" y="729377"/>
                    <a:pt x="4906356" y="735235"/>
                    <a:pt x="4902037" y="739555"/>
                  </a:cubicBezTo>
                  <a:cubicBezTo>
                    <a:pt x="4897717" y="743874"/>
                    <a:pt x="4891859" y="746301"/>
                    <a:pt x="4885750" y="746301"/>
                  </a:cubicBezTo>
                  <a:lnTo>
                    <a:pt x="23033" y="746301"/>
                  </a:lnTo>
                  <a:cubicBezTo>
                    <a:pt x="16924" y="746301"/>
                    <a:pt x="11066" y="743874"/>
                    <a:pt x="6746" y="739555"/>
                  </a:cubicBezTo>
                  <a:cubicBezTo>
                    <a:pt x="2427" y="735235"/>
                    <a:pt x="0" y="729377"/>
                    <a:pt x="0" y="723268"/>
                  </a:cubicBezTo>
                  <a:lnTo>
                    <a:pt x="0" y="23033"/>
                  </a:lnTo>
                  <a:cubicBezTo>
                    <a:pt x="0" y="16924"/>
                    <a:pt x="2427" y="11066"/>
                    <a:pt x="6746" y="6746"/>
                  </a:cubicBezTo>
                  <a:cubicBezTo>
                    <a:pt x="11066" y="2427"/>
                    <a:pt x="16924" y="0"/>
                    <a:pt x="23033" y="0"/>
                  </a:cubicBezTo>
                  <a:close/>
                </a:path>
              </a:pathLst>
            </a:custGeom>
            <a:solidFill>
              <a:srgbClr val="FFFFFF"/>
            </a:solidFill>
          </p:spPr>
        </p:sp>
        <p:sp>
          <p:nvSpPr>
            <p:cNvPr id="23" name="TextBox 23"/>
            <p:cNvSpPr txBox="1"/>
            <p:nvPr/>
          </p:nvSpPr>
          <p:spPr>
            <a:xfrm>
              <a:off x="0" y="-38100"/>
              <a:ext cx="4908783" cy="784401"/>
            </a:xfrm>
            <a:prstGeom prst="rect">
              <a:avLst/>
            </a:prstGeom>
          </p:spPr>
          <p:txBody>
            <a:bodyPr lIns="50800" tIns="50800" rIns="50800" bIns="50800" rtlCol="0" anchor="ctr"/>
            <a:lstStyle/>
            <a:p>
              <a:pPr algn="ctr">
                <a:lnSpc>
                  <a:spcPts val="3360"/>
                </a:lnSpc>
              </a:pPr>
              <a:endParaRPr/>
            </a:p>
          </p:txBody>
        </p:sp>
      </p:grpSp>
      <p:sp>
        <p:nvSpPr>
          <p:cNvPr id="24" name="TextBox 24"/>
          <p:cNvSpPr txBox="1"/>
          <p:nvPr/>
        </p:nvSpPr>
        <p:spPr>
          <a:xfrm>
            <a:off x="1148087" y="7419524"/>
            <a:ext cx="15138998" cy="2610930"/>
          </a:xfrm>
          <a:prstGeom prst="rect">
            <a:avLst/>
          </a:prstGeom>
        </p:spPr>
        <p:txBody>
          <a:bodyPr lIns="0" tIns="0" rIns="0" bIns="0" rtlCol="0" anchor="t">
            <a:spAutoFit/>
          </a:bodyPr>
          <a:lstStyle/>
          <a:p>
            <a:pPr>
              <a:lnSpc>
                <a:spcPts val="5190"/>
              </a:lnSpc>
            </a:pPr>
            <a:r>
              <a:rPr lang="en-US" sz="3707">
                <a:solidFill>
                  <a:srgbClr val="101010"/>
                </a:solidFill>
                <a:latin typeface="Archivo Black"/>
              </a:rPr>
              <a:t>Prioridad en la distribución del presupuesto acorde con las necesidades presentadas por las </a:t>
            </a:r>
            <a:r>
              <a:rPr lang="en-US" sz="3707">
                <a:solidFill>
                  <a:srgbClr val="13508B"/>
                </a:solidFill>
                <a:latin typeface="Archivo Black"/>
              </a:rPr>
              <a:t>sedes</a:t>
            </a:r>
            <a:r>
              <a:rPr lang="en-US" sz="3707">
                <a:solidFill>
                  <a:srgbClr val="101010"/>
                </a:solidFill>
                <a:latin typeface="Archivo Black"/>
              </a:rPr>
              <a:t> que constituyen la </a:t>
            </a:r>
            <a:r>
              <a:rPr lang="en-US" sz="3707">
                <a:solidFill>
                  <a:srgbClr val="CC3739"/>
                </a:solidFill>
                <a:latin typeface="Archivo Black"/>
              </a:rPr>
              <a:t>Institución Educativa Técnica Andrés Bello</a:t>
            </a:r>
            <a:r>
              <a:rPr lang="en-US" sz="3707">
                <a:solidFill>
                  <a:srgbClr val="101010"/>
                </a:solidFill>
                <a:latin typeface="Archivo Black"/>
              </a:rPr>
              <a:t>   </a:t>
            </a:r>
          </a:p>
          <a:p>
            <a:pPr marL="0" lvl="0" indent="0">
              <a:lnSpc>
                <a:spcPts val="5190"/>
              </a:lnSpc>
              <a:spcBef>
                <a:spcPct val="0"/>
              </a:spcBef>
            </a:pPr>
            <a:endParaRPr lang="en-US" sz="3707">
              <a:solidFill>
                <a:srgbClr val="101010"/>
              </a:solidFill>
              <a:latin typeface="Archivo Black"/>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6793144" y="88884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610469" y="110222"/>
            <a:ext cx="15067062" cy="1044812"/>
          </a:xfrm>
          <a:prstGeom prst="rect">
            <a:avLst/>
          </a:prstGeom>
        </p:spPr>
        <p:txBody>
          <a:bodyPr lIns="0" tIns="0" rIns="0" bIns="0" rtlCol="0" anchor="t">
            <a:spAutoFit/>
          </a:bodyPr>
          <a:lstStyle/>
          <a:p>
            <a:pPr algn="ctr">
              <a:lnSpc>
                <a:spcPts val="8561"/>
              </a:lnSpc>
            </a:pPr>
            <a:r>
              <a:rPr lang="en-US" sz="6115">
                <a:solidFill>
                  <a:srgbClr val="004AAD"/>
                </a:solidFill>
                <a:latin typeface="Open Sans Bold"/>
              </a:rPr>
              <a:t>DEBILIDADES DE LAS ÁREA DE GESTIÓN</a:t>
            </a:r>
            <a:r>
              <a:rPr lang="en-US" sz="6115">
                <a:solidFill>
                  <a:srgbClr val="000000"/>
                </a:solidFill>
                <a:latin typeface="Open Sans Bold"/>
              </a:rPr>
              <a:t> </a:t>
            </a:r>
          </a:p>
        </p:txBody>
      </p:sp>
      <p:grpSp>
        <p:nvGrpSpPr>
          <p:cNvPr id="4" name="Group 4"/>
          <p:cNvGrpSpPr/>
          <p:nvPr/>
        </p:nvGrpSpPr>
        <p:grpSpPr>
          <a:xfrm>
            <a:off x="754190" y="6085093"/>
            <a:ext cx="14122115" cy="563011"/>
            <a:chOff x="0" y="0"/>
            <a:chExt cx="4388035" cy="174939"/>
          </a:xfrm>
        </p:grpSpPr>
        <p:sp>
          <p:nvSpPr>
            <p:cNvPr id="5" name="Freeform 5"/>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6" name="TextBox 6"/>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643522" y="4800278"/>
            <a:ext cx="16889347" cy="1566320"/>
            <a:chOff x="0" y="0"/>
            <a:chExt cx="5247872" cy="486688"/>
          </a:xfrm>
        </p:grpSpPr>
        <p:sp>
          <p:nvSpPr>
            <p:cNvPr id="8" name="Freeform 8"/>
            <p:cNvSpPr/>
            <p:nvPr/>
          </p:nvSpPr>
          <p:spPr>
            <a:xfrm>
              <a:off x="0" y="0"/>
              <a:ext cx="5247872" cy="486688"/>
            </a:xfrm>
            <a:custGeom>
              <a:avLst/>
              <a:gdLst/>
              <a:ahLst/>
              <a:cxnLst/>
              <a:rect l="l" t="t" r="r" b="b"/>
              <a:pathLst>
                <a:path w="5247872" h="486688">
                  <a:moveTo>
                    <a:pt x="21544" y="0"/>
                  </a:moveTo>
                  <a:lnTo>
                    <a:pt x="5226327" y="0"/>
                  </a:lnTo>
                  <a:cubicBezTo>
                    <a:pt x="5238226" y="0"/>
                    <a:pt x="5247872" y="9646"/>
                    <a:pt x="5247872" y="21544"/>
                  </a:cubicBezTo>
                  <a:lnTo>
                    <a:pt x="5247872" y="465144"/>
                  </a:lnTo>
                  <a:cubicBezTo>
                    <a:pt x="5247872" y="477043"/>
                    <a:pt x="5238226" y="486688"/>
                    <a:pt x="5226327" y="486688"/>
                  </a:cubicBezTo>
                  <a:lnTo>
                    <a:pt x="21544" y="486688"/>
                  </a:lnTo>
                  <a:cubicBezTo>
                    <a:pt x="9646" y="486688"/>
                    <a:pt x="0" y="477043"/>
                    <a:pt x="0" y="465144"/>
                  </a:cubicBezTo>
                  <a:lnTo>
                    <a:pt x="0" y="21544"/>
                  </a:lnTo>
                  <a:cubicBezTo>
                    <a:pt x="0" y="9646"/>
                    <a:pt x="9646" y="0"/>
                    <a:pt x="21544" y="0"/>
                  </a:cubicBezTo>
                  <a:close/>
                </a:path>
              </a:pathLst>
            </a:custGeom>
            <a:solidFill>
              <a:srgbClr val="FFFFFF"/>
            </a:solidFill>
          </p:spPr>
        </p:sp>
        <p:sp>
          <p:nvSpPr>
            <p:cNvPr id="9" name="TextBox 9"/>
            <p:cNvSpPr txBox="1"/>
            <p:nvPr/>
          </p:nvSpPr>
          <p:spPr>
            <a:xfrm>
              <a:off x="0" y="-38100"/>
              <a:ext cx="5247872" cy="524788"/>
            </a:xfrm>
            <a:prstGeom prst="rect">
              <a:avLst/>
            </a:prstGeom>
          </p:spPr>
          <p:txBody>
            <a:bodyPr lIns="50800" tIns="50800" rIns="50800" bIns="50800" rtlCol="0" anchor="ctr"/>
            <a:lstStyle/>
            <a:p>
              <a:pPr algn="ctr">
                <a:lnSpc>
                  <a:spcPts val="3360"/>
                </a:lnSpc>
              </a:pPr>
              <a:endParaRPr/>
            </a:p>
          </p:txBody>
        </p:sp>
      </p:grpSp>
      <p:sp>
        <p:nvSpPr>
          <p:cNvPr id="10" name="TextBox 10"/>
          <p:cNvSpPr txBox="1"/>
          <p:nvPr/>
        </p:nvSpPr>
        <p:spPr>
          <a:xfrm>
            <a:off x="912127" y="4714553"/>
            <a:ext cx="16158614" cy="21530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Falta de computadores actualizados que garanticen  los </a:t>
            </a:r>
            <a:r>
              <a:rPr lang="en-US" sz="4107">
                <a:solidFill>
                  <a:srgbClr val="CC3739"/>
                </a:solidFill>
                <a:latin typeface="Archivo Black"/>
              </a:rPr>
              <a:t>procesos de formación</a:t>
            </a:r>
            <a:r>
              <a:rPr lang="en-US" sz="4107">
                <a:solidFill>
                  <a:srgbClr val="101010"/>
                </a:solidFill>
                <a:latin typeface="Archivo Black"/>
              </a:rPr>
              <a:t> en  Tecnología  e Informática</a:t>
            </a:r>
          </a:p>
          <a:p>
            <a:pPr marL="0" lvl="0" indent="0" algn="just">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912127" y="8155643"/>
            <a:ext cx="7205218" cy="563011"/>
            <a:chOff x="0" y="0"/>
            <a:chExt cx="2238811" cy="174939"/>
          </a:xfrm>
        </p:grpSpPr>
        <p:sp>
          <p:nvSpPr>
            <p:cNvPr id="12" name="Freeform 12"/>
            <p:cNvSpPr/>
            <p:nvPr/>
          </p:nvSpPr>
          <p:spPr>
            <a:xfrm>
              <a:off x="0" y="0"/>
              <a:ext cx="2238811" cy="174939"/>
            </a:xfrm>
            <a:custGeom>
              <a:avLst/>
              <a:gdLst/>
              <a:ahLst/>
              <a:cxnLst/>
              <a:rect l="l" t="t" r="r" b="b"/>
              <a:pathLst>
                <a:path w="2238811" h="174939">
                  <a:moveTo>
                    <a:pt x="25788" y="0"/>
                  </a:moveTo>
                  <a:lnTo>
                    <a:pt x="2213023" y="0"/>
                  </a:lnTo>
                  <a:cubicBezTo>
                    <a:pt x="2227266" y="0"/>
                    <a:pt x="2238811" y="11546"/>
                    <a:pt x="2238811" y="25788"/>
                  </a:cubicBezTo>
                  <a:lnTo>
                    <a:pt x="2238811" y="149151"/>
                  </a:lnTo>
                  <a:cubicBezTo>
                    <a:pt x="2238811" y="155991"/>
                    <a:pt x="2236094" y="162550"/>
                    <a:pt x="2231258" y="167386"/>
                  </a:cubicBezTo>
                  <a:cubicBezTo>
                    <a:pt x="2226422" y="172222"/>
                    <a:pt x="2219863" y="174939"/>
                    <a:pt x="2213023" y="174939"/>
                  </a:cubicBezTo>
                  <a:lnTo>
                    <a:pt x="25788" y="174939"/>
                  </a:lnTo>
                  <a:cubicBezTo>
                    <a:pt x="18948" y="174939"/>
                    <a:pt x="12389" y="172222"/>
                    <a:pt x="7553" y="167386"/>
                  </a:cubicBezTo>
                  <a:cubicBezTo>
                    <a:pt x="2717" y="162550"/>
                    <a:pt x="0" y="155991"/>
                    <a:pt x="0" y="149151"/>
                  </a:cubicBezTo>
                  <a:lnTo>
                    <a:pt x="0" y="25788"/>
                  </a:lnTo>
                  <a:cubicBezTo>
                    <a:pt x="0" y="18948"/>
                    <a:pt x="2717" y="12389"/>
                    <a:pt x="7553" y="7553"/>
                  </a:cubicBezTo>
                  <a:cubicBezTo>
                    <a:pt x="12389" y="2717"/>
                    <a:pt x="18948" y="0"/>
                    <a:pt x="25788" y="0"/>
                  </a:cubicBezTo>
                  <a:close/>
                </a:path>
              </a:pathLst>
            </a:custGeom>
            <a:solidFill>
              <a:srgbClr val="028224"/>
            </a:solidFill>
          </p:spPr>
        </p:sp>
        <p:sp>
          <p:nvSpPr>
            <p:cNvPr id="13" name="TextBox 13"/>
            <p:cNvSpPr txBox="1"/>
            <p:nvPr/>
          </p:nvSpPr>
          <p:spPr>
            <a:xfrm>
              <a:off x="0" y="-38100"/>
              <a:ext cx="2238811"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879481" y="7640160"/>
            <a:ext cx="8608329" cy="796988"/>
            <a:chOff x="0" y="0"/>
            <a:chExt cx="2674787" cy="247641"/>
          </a:xfrm>
        </p:grpSpPr>
        <p:sp>
          <p:nvSpPr>
            <p:cNvPr id="15" name="Freeform 15"/>
            <p:cNvSpPr/>
            <p:nvPr/>
          </p:nvSpPr>
          <p:spPr>
            <a:xfrm>
              <a:off x="0" y="0"/>
              <a:ext cx="2674787" cy="247641"/>
            </a:xfrm>
            <a:custGeom>
              <a:avLst/>
              <a:gdLst/>
              <a:ahLst/>
              <a:cxnLst/>
              <a:rect l="l" t="t" r="r" b="b"/>
              <a:pathLst>
                <a:path w="2674787" h="247641">
                  <a:moveTo>
                    <a:pt x="42270" y="0"/>
                  </a:moveTo>
                  <a:lnTo>
                    <a:pt x="2632517" y="0"/>
                  </a:lnTo>
                  <a:cubicBezTo>
                    <a:pt x="2655862" y="0"/>
                    <a:pt x="2674787" y="18925"/>
                    <a:pt x="2674787" y="42270"/>
                  </a:cubicBezTo>
                  <a:lnTo>
                    <a:pt x="2674787" y="205371"/>
                  </a:lnTo>
                  <a:cubicBezTo>
                    <a:pt x="2674787" y="216582"/>
                    <a:pt x="2670334" y="227333"/>
                    <a:pt x="2662406" y="235260"/>
                  </a:cubicBezTo>
                  <a:cubicBezTo>
                    <a:pt x="2654479" y="243188"/>
                    <a:pt x="2643728" y="247641"/>
                    <a:pt x="2632517" y="247641"/>
                  </a:cubicBezTo>
                  <a:lnTo>
                    <a:pt x="42270" y="247641"/>
                  </a:lnTo>
                  <a:cubicBezTo>
                    <a:pt x="18925" y="247641"/>
                    <a:pt x="0" y="228716"/>
                    <a:pt x="0" y="205371"/>
                  </a:cubicBezTo>
                  <a:lnTo>
                    <a:pt x="0" y="42270"/>
                  </a:lnTo>
                  <a:cubicBezTo>
                    <a:pt x="0" y="18925"/>
                    <a:pt x="18925" y="0"/>
                    <a:pt x="42270" y="0"/>
                  </a:cubicBezTo>
                  <a:close/>
                </a:path>
              </a:pathLst>
            </a:custGeom>
            <a:solidFill>
              <a:srgbClr val="FFFFFF"/>
            </a:solidFill>
          </p:spPr>
        </p:sp>
        <p:sp>
          <p:nvSpPr>
            <p:cNvPr id="16" name="TextBox 16"/>
            <p:cNvSpPr txBox="1"/>
            <p:nvPr/>
          </p:nvSpPr>
          <p:spPr>
            <a:xfrm>
              <a:off x="0" y="-38100"/>
              <a:ext cx="2674787" cy="285741"/>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028700" y="7665696"/>
            <a:ext cx="15138998" cy="639255"/>
          </a:xfrm>
          <a:prstGeom prst="rect">
            <a:avLst/>
          </a:prstGeom>
        </p:spPr>
        <p:txBody>
          <a:bodyPr lIns="0" tIns="0" rIns="0" bIns="0" rtlCol="0" anchor="t">
            <a:spAutoFit/>
          </a:bodyPr>
          <a:lstStyle/>
          <a:p>
            <a:pPr marL="0" lvl="0" indent="0">
              <a:lnSpc>
                <a:spcPts val="5190"/>
              </a:lnSpc>
              <a:spcBef>
                <a:spcPct val="0"/>
              </a:spcBef>
            </a:pPr>
            <a:r>
              <a:rPr lang="en-US" sz="3707">
                <a:solidFill>
                  <a:srgbClr val="101010"/>
                </a:solidFill>
                <a:latin typeface="Archivo Black"/>
              </a:rPr>
              <a:t>Fortalecer el </a:t>
            </a:r>
            <a:r>
              <a:rPr lang="en-US" sz="3707">
                <a:solidFill>
                  <a:srgbClr val="E8872A"/>
                </a:solidFill>
                <a:latin typeface="Archivo Black"/>
              </a:rPr>
              <a:t>Plan de Riesgos</a:t>
            </a:r>
          </a:p>
        </p:txBody>
      </p:sp>
      <p:sp>
        <p:nvSpPr>
          <p:cNvPr id="18" name="TextBox 18"/>
          <p:cNvSpPr txBox="1"/>
          <p:nvPr/>
        </p:nvSpPr>
        <p:spPr>
          <a:xfrm>
            <a:off x="104210" y="1797362"/>
            <a:ext cx="17774449" cy="2555241"/>
          </a:xfrm>
          <a:prstGeom prst="rect">
            <a:avLst/>
          </a:prstGeom>
        </p:spPr>
        <p:txBody>
          <a:bodyPr lIns="0" tIns="0" rIns="0" bIns="0" rtlCol="0" anchor="t">
            <a:spAutoFit/>
          </a:bodyPr>
          <a:lstStyle/>
          <a:p>
            <a:pPr algn="ctr">
              <a:lnSpc>
                <a:spcPts val="5879"/>
              </a:lnSpc>
              <a:spcBef>
                <a:spcPct val="0"/>
              </a:spcBef>
            </a:pPr>
            <a:r>
              <a:rPr lang="en-US" sz="4199">
                <a:solidFill>
                  <a:srgbClr val="000000"/>
                </a:solidFill>
                <a:latin typeface="Montserrat Bold"/>
              </a:rPr>
              <a:t>Puntos críticos arrojados en la Autoevaluación 2023-2024 a implementar el Plan  de Mejoramiento Institucional.</a:t>
            </a:r>
          </a:p>
          <a:p>
            <a:pPr algn="ctr">
              <a:lnSpc>
                <a:spcPts val="4339"/>
              </a:lnSpc>
              <a:spcBef>
                <a:spcPct val="0"/>
              </a:spcBef>
            </a:pPr>
            <a:endParaRPr lang="en-US" sz="4199">
              <a:solidFill>
                <a:srgbClr val="000000"/>
              </a:solidFill>
              <a:latin typeface="Montserrat Bold"/>
            </a:endParaRPr>
          </a:p>
          <a:p>
            <a:pPr algn="ctr">
              <a:lnSpc>
                <a:spcPts val="4339"/>
              </a:lnSpc>
              <a:spcBef>
                <a:spcPct val="0"/>
              </a:spcBef>
            </a:pPr>
            <a:endParaRPr lang="en-US" sz="4199">
              <a:solidFill>
                <a:srgbClr val="000000"/>
              </a:solidFill>
              <a:latin typeface="Montserrat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6793144" y="94180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610469" y="238609"/>
            <a:ext cx="15067062" cy="1044812"/>
          </a:xfrm>
          <a:prstGeom prst="rect">
            <a:avLst/>
          </a:prstGeom>
        </p:spPr>
        <p:txBody>
          <a:bodyPr lIns="0" tIns="0" rIns="0" bIns="0" rtlCol="0" anchor="t">
            <a:spAutoFit/>
          </a:bodyPr>
          <a:lstStyle/>
          <a:p>
            <a:pPr algn="ctr">
              <a:lnSpc>
                <a:spcPts val="8561"/>
              </a:lnSpc>
            </a:pPr>
            <a:r>
              <a:rPr lang="en-US" sz="6115">
                <a:solidFill>
                  <a:srgbClr val="004AAD"/>
                </a:solidFill>
                <a:latin typeface="Open Sans Bold"/>
              </a:rPr>
              <a:t>DEBILIDADES DE LAS ÁREA DE GESTIÓN</a:t>
            </a:r>
            <a:r>
              <a:rPr lang="en-US" sz="6115">
                <a:solidFill>
                  <a:srgbClr val="000000"/>
                </a:solidFill>
                <a:latin typeface="Open Sans Bold"/>
              </a:rPr>
              <a:t> </a:t>
            </a:r>
          </a:p>
        </p:txBody>
      </p:sp>
      <p:grpSp>
        <p:nvGrpSpPr>
          <p:cNvPr id="4" name="Group 4"/>
          <p:cNvGrpSpPr/>
          <p:nvPr/>
        </p:nvGrpSpPr>
        <p:grpSpPr>
          <a:xfrm>
            <a:off x="1028700" y="4592584"/>
            <a:ext cx="14122115" cy="563011"/>
            <a:chOff x="0" y="0"/>
            <a:chExt cx="4388035" cy="174939"/>
          </a:xfrm>
        </p:grpSpPr>
        <p:sp>
          <p:nvSpPr>
            <p:cNvPr id="5" name="Freeform 5"/>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6" name="TextBox 6"/>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879481" y="1975745"/>
            <a:ext cx="16889347" cy="2898344"/>
            <a:chOff x="0" y="0"/>
            <a:chExt cx="5247872" cy="900576"/>
          </a:xfrm>
        </p:grpSpPr>
        <p:sp>
          <p:nvSpPr>
            <p:cNvPr id="8" name="Freeform 8"/>
            <p:cNvSpPr/>
            <p:nvPr/>
          </p:nvSpPr>
          <p:spPr>
            <a:xfrm>
              <a:off x="0" y="0"/>
              <a:ext cx="5247872" cy="900576"/>
            </a:xfrm>
            <a:custGeom>
              <a:avLst/>
              <a:gdLst/>
              <a:ahLst/>
              <a:cxnLst/>
              <a:rect l="l" t="t" r="r" b="b"/>
              <a:pathLst>
                <a:path w="5247872" h="900576">
                  <a:moveTo>
                    <a:pt x="21544" y="0"/>
                  </a:moveTo>
                  <a:lnTo>
                    <a:pt x="5226327" y="0"/>
                  </a:lnTo>
                  <a:cubicBezTo>
                    <a:pt x="5238226" y="0"/>
                    <a:pt x="5247872" y="9646"/>
                    <a:pt x="5247872" y="21544"/>
                  </a:cubicBezTo>
                  <a:lnTo>
                    <a:pt x="5247872" y="879032"/>
                  </a:lnTo>
                  <a:cubicBezTo>
                    <a:pt x="5247872" y="890930"/>
                    <a:pt x="5238226" y="900576"/>
                    <a:pt x="5226327" y="900576"/>
                  </a:cubicBezTo>
                  <a:lnTo>
                    <a:pt x="21544" y="900576"/>
                  </a:lnTo>
                  <a:cubicBezTo>
                    <a:pt x="9646" y="900576"/>
                    <a:pt x="0" y="890930"/>
                    <a:pt x="0" y="879032"/>
                  </a:cubicBezTo>
                  <a:lnTo>
                    <a:pt x="0" y="21544"/>
                  </a:lnTo>
                  <a:cubicBezTo>
                    <a:pt x="0" y="9646"/>
                    <a:pt x="9646" y="0"/>
                    <a:pt x="21544" y="0"/>
                  </a:cubicBezTo>
                  <a:close/>
                </a:path>
              </a:pathLst>
            </a:custGeom>
            <a:solidFill>
              <a:srgbClr val="FFFFFF"/>
            </a:solidFill>
          </p:spPr>
        </p:sp>
        <p:sp>
          <p:nvSpPr>
            <p:cNvPr id="9" name="TextBox 9"/>
            <p:cNvSpPr txBox="1"/>
            <p:nvPr/>
          </p:nvSpPr>
          <p:spPr>
            <a:xfrm>
              <a:off x="0" y="-38100"/>
              <a:ext cx="5247872" cy="938676"/>
            </a:xfrm>
            <a:prstGeom prst="rect">
              <a:avLst/>
            </a:prstGeom>
          </p:spPr>
          <p:txBody>
            <a:bodyPr lIns="50800" tIns="50800" rIns="50800" bIns="50800" rtlCol="0" anchor="ctr"/>
            <a:lstStyle/>
            <a:p>
              <a:pPr algn="ctr">
                <a:lnSpc>
                  <a:spcPts val="3360"/>
                </a:lnSpc>
              </a:pPr>
              <a:endParaRPr/>
            </a:p>
          </p:txBody>
        </p:sp>
      </p:grpSp>
      <p:sp>
        <p:nvSpPr>
          <p:cNvPr id="10" name="TextBox 10"/>
          <p:cNvSpPr txBox="1"/>
          <p:nvPr/>
        </p:nvSpPr>
        <p:spPr>
          <a:xfrm>
            <a:off x="1373235" y="2031056"/>
            <a:ext cx="16656117" cy="36008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Se requiere más apoyo de las entidades municipales y gubernamentales para la planeación y ejecución de diferentes </a:t>
            </a:r>
            <a:r>
              <a:rPr lang="en-US" sz="4107">
                <a:solidFill>
                  <a:srgbClr val="E72D00"/>
                </a:solidFill>
                <a:latin typeface="Archivo Black"/>
              </a:rPr>
              <a:t>proyectos pedagógicos interdisciplinarios y transversales</a:t>
            </a:r>
            <a:r>
              <a:rPr lang="en-US" sz="4107">
                <a:solidFill>
                  <a:srgbClr val="101010"/>
                </a:solidFill>
                <a:latin typeface="Archivo Black"/>
              </a:rPr>
              <a:t>. </a:t>
            </a:r>
          </a:p>
          <a:p>
            <a:pPr marL="0" lvl="0" indent="0" algn="just">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1028700" y="8829017"/>
            <a:ext cx="14122115" cy="563011"/>
            <a:chOff x="0" y="0"/>
            <a:chExt cx="4388035" cy="174939"/>
          </a:xfrm>
        </p:grpSpPr>
        <p:sp>
          <p:nvSpPr>
            <p:cNvPr id="12" name="Freeform 12"/>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3" name="TextBox 13"/>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879481" y="6212178"/>
            <a:ext cx="16889347" cy="2898344"/>
            <a:chOff x="0" y="0"/>
            <a:chExt cx="5247872" cy="900576"/>
          </a:xfrm>
        </p:grpSpPr>
        <p:sp>
          <p:nvSpPr>
            <p:cNvPr id="15" name="Freeform 15"/>
            <p:cNvSpPr/>
            <p:nvPr/>
          </p:nvSpPr>
          <p:spPr>
            <a:xfrm>
              <a:off x="0" y="0"/>
              <a:ext cx="5247872" cy="900576"/>
            </a:xfrm>
            <a:custGeom>
              <a:avLst/>
              <a:gdLst/>
              <a:ahLst/>
              <a:cxnLst/>
              <a:rect l="l" t="t" r="r" b="b"/>
              <a:pathLst>
                <a:path w="5247872" h="900576">
                  <a:moveTo>
                    <a:pt x="21544" y="0"/>
                  </a:moveTo>
                  <a:lnTo>
                    <a:pt x="5226327" y="0"/>
                  </a:lnTo>
                  <a:cubicBezTo>
                    <a:pt x="5238226" y="0"/>
                    <a:pt x="5247872" y="9646"/>
                    <a:pt x="5247872" y="21544"/>
                  </a:cubicBezTo>
                  <a:lnTo>
                    <a:pt x="5247872" y="879032"/>
                  </a:lnTo>
                  <a:cubicBezTo>
                    <a:pt x="5247872" y="890930"/>
                    <a:pt x="5238226" y="900576"/>
                    <a:pt x="5226327" y="900576"/>
                  </a:cubicBezTo>
                  <a:lnTo>
                    <a:pt x="21544" y="900576"/>
                  </a:lnTo>
                  <a:cubicBezTo>
                    <a:pt x="9646" y="900576"/>
                    <a:pt x="0" y="890930"/>
                    <a:pt x="0" y="879032"/>
                  </a:cubicBezTo>
                  <a:lnTo>
                    <a:pt x="0" y="21544"/>
                  </a:lnTo>
                  <a:cubicBezTo>
                    <a:pt x="0" y="9646"/>
                    <a:pt x="9646" y="0"/>
                    <a:pt x="21544" y="0"/>
                  </a:cubicBezTo>
                  <a:close/>
                </a:path>
              </a:pathLst>
            </a:custGeom>
            <a:solidFill>
              <a:srgbClr val="FFFFFF"/>
            </a:solidFill>
          </p:spPr>
        </p:sp>
        <p:sp>
          <p:nvSpPr>
            <p:cNvPr id="16" name="TextBox 16"/>
            <p:cNvSpPr txBox="1"/>
            <p:nvPr/>
          </p:nvSpPr>
          <p:spPr>
            <a:xfrm>
              <a:off x="0" y="-38100"/>
              <a:ext cx="5247872" cy="938676"/>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028700" y="6379586"/>
            <a:ext cx="16656117" cy="3600895"/>
          </a:xfrm>
          <a:prstGeom prst="rect">
            <a:avLst/>
          </a:prstGeom>
        </p:spPr>
        <p:txBody>
          <a:bodyPr lIns="0" tIns="0" rIns="0" bIns="0" rtlCol="0" anchor="t">
            <a:spAutoFit/>
          </a:bodyPr>
          <a:lstStyle/>
          <a:p>
            <a:pPr algn="just">
              <a:lnSpc>
                <a:spcPts val="5750"/>
              </a:lnSpc>
            </a:pPr>
            <a:r>
              <a:rPr lang="en-US" sz="4107">
                <a:solidFill>
                  <a:srgbClr val="101010"/>
                </a:solidFill>
                <a:latin typeface="Archivo Black"/>
              </a:rPr>
              <a:t>Falta más apropiación de los padres de familia en cuanto al cumplimiento de los </a:t>
            </a:r>
            <a:r>
              <a:rPr lang="en-US" sz="4107">
                <a:solidFill>
                  <a:srgbClr val="13508B"/>
                </a:solidFill>
                <a:latin typeface="Archivo Black"/>
              </a:rPr>
              <a:t>deberes y derechos</a:t>
            </a:r>
            <a:r>
              <a:rPr lang="en-US" sz="4107">
                <a:solidFill>
                  <a:srgbClr val="101010"/>
                </a:solidFill>
                <a:latin typeface="Archivo Black"/>
              </a:rPr>
              <a:t> fundamentales para adelantar procesos de  educación integral. </a:t>
            </a:r>
          </a:p>
          <a:p>
            <a:pPr algn="just">
              <a:lnSpc>
                <a:spcPts val="5750"/>
              </a:lnSpc>
            </a:pPr>
            <a:endParaRPr lang="en-US" sz="4107">
              <a:solidFill>
                <a:srgbClr val="101010"/>
              </a:solidFill>
              <a:latin typeface="Archivo Black"/>
            </a:endParaRPr>
          </a:p>
          <a:p>
            <a:pPr marL="0" lvl="0" indent="0" algn="just">
              <a:lnSpc>
                <a:spcPts val="5750"/>
              </a:lnSpc>
              <a:spcBef>
                <a:spcPct val="0"/>
              </a:spcBef>
            </a:pPr>
            <a:endParaRPr lang="en-US" sz="4107">
              <a:solidFill>
                <a:srgbClr val="101010"/>
              </a:solidFill>
              <a:latin typeface="Archivo Black"/>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6793144" y="9418038"/>
            <a:ext cx="739725" cy="739725"/>
          </a:xfrm>
          <a:custGeom>
            <a:avLst/>
            <a:gdLst/>
            <a:ahLst/>
            <a:cxnLst/>
            <a:rect l="l" t="t" r="r" b="b"/>
            <a:pathLst>
              <a:path w="739725" h="739725">
                <a:moveTo>
                  <a:pt x="0" y="0"/>
                </a:moveTo>
                <a:lnTo>
                  <a:pt x="739724" y="0"/>
                </a:lnTo>
                <a:lnTo>
                  <a:pt x="739724" y="739724"/>
                </a:lnTo>
                <a:lnTo>
                  <a:pt x="0" y="73972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1610469" y="238609"/>
            <a:ext cx="15067062" cy="1044812"/>
          </a:xfrm>
          <a:prstGeom prst="rect">
            <a:avLst/>
          </a:prstGeom>
        </p:spPr>
        <p:txBody>
          <a:bodyPr lIns="0" tIns="0" rIns="0" bIns="0" rtlCol="0" anchor="t">
            <a:spAutoFit/>
          </a:bodyPr>
          <a:lstStyle/>
          <a:p>
            <a:pPr algn="ctr">
              <a:lnSpc>
                <a:spcPts val="8561"/>
              </a:lnSpc>
            </a:pPr>
            <a:r>
              <a:rPr lang="en-US" sz="6115">
                <a:solidFill>
                  <a:srgbClr val="004AAD"/>
                </a:solidFill>
                <a:latin typeface="Open Sans Bold"/>
              </a:rPr>
              <a:t>DEBILIDADES DE LAS ÁREA DE GESTIÓN</a:t>
            </a:r>
            <a:r>
              <a:rPr lang="en-US" sz="6115">
                <a:solidFill>
                  <a:srgbClr val="000000"/>
                </a:solidFill>
                <a:latin typeface="Open Sans Bold"/>
              </a:rPr>
              <a:t> </a:t>
            </a:r>
          </a:p>
        </p:txBody>
      </p:sp>
      <p:grpSp>
        <p:nvGrpSpPr>
          <p:cNvPr id="4" name="Group 4"/>
          <p:cNvGrpSpPr/>
          <p:nvPr/>
        </p:nvGrpSpPr>
        <p:grpSpPr>
          <a:xfrm>
            <a:off x="1028700" y="4592584"/>
            <a:ext cx="14122115" cy="563011"/>
            <a:chOff x="0" y="0"/>
            <a:chExt cx="4388035" cy="174939"/>
          </a:xfrm>
        </p:grpSpPr>
        <p:sp>
          <p:nvSpPr>
            <p:cNvPr id="5" name="Freeform 5"/>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6" name="TextBox 6"/>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879481" y="2116781"/>
            <a:ext cx="16889347" cy="2757308"/>
            <a:chOff x="0" y="0"/>
            <a:chExt cx="5247872" cy="856753"/>
          </a:xfrm>
        </p:grpSpPr>
        <p:sp>
          <p:nvSpPr>
            <p:cNvPr id="8" name="Freeform 8"/>
            <p:cNvSpPr/>
            <p:nvPr/>
          </p:nvSpPr>
          <p:spPr>
            <a:xfrm>
              <a:off x="0" y="0"/>
              <a:ext cx="5247872" cy="856753"/>
            </a:xfrm>
            <a:custGeom>
              <a:avLst/>
              <a:gdLst/>
              <a:ahLst/>
              <a:cxnLst/>
              <a:rect l="l" t="t" r="r" b="b"/>
              <a:pathLst>
                <a:path w="5247872" h="856753">
                  <a:moveTo>
                    <a:pt x="21544" y="0"/>
                  </a:moveTo>
                  <a:lnTo>
                    <a:pt x="5226327" y="0"/>
                  </a:lnTo>
                  <a:cubicBezTo>
                    <a:pt x="5238226" y="0"/>
                    <a:pt x="5247872" y="9646"/>
                    <a:pt x="5247872" y="21544"/>
                  </a:cubicBezTo>
                  <a:lnTo>
                    <a:pt x="5247872" y="835209"/>
                  </a:lnTo>
                  <a:cubicBezTo>
                    <a:pt x="5247872" y="847107"/>
                    <a:pt x="5238226" y="856753"/>
                    <a:pt x="5226327" y="856753"/>
                  </a:cubicBezTo>
                  <a:lnTo>
                    <a:pt x="21544" y="856753"/>
                  </a:lnTo>
                  <a:cubicBezTo>
                    <a:pt x="9646" y="856753"/>
                    <a:pt x="0" y="847107"/>
                    <a:pt x="0" y="835209"/>
                  </a:cubicBezTo>
                  <a:lnTo>
                    <a:pt x="0" y="21544"/>
                  </a:lnTo>
                  <a:cubicBezTo>
                    <a:pt x="0" y="9646"/>
                    <a:pt x="9646" y="0"/>
                    <a:pt x="21544" y="0"/>
                  </a:cubicBezTo>
                  <a:close/>
                </a:path>
              </a:pathLst>
            </a:custGeom>
            <a:solidFill>
              <a:srgbClr val="FFFFFF"/>
            </a:solidFill>
          </p:spPr>
        </p:sp>
        <p:sp>
          <p:nvSpPr>
            <p:cNvPr id="9" name="TextBox 9"/>
            <p:cNvSpPr txBox="1"/>
            <p:nvPr/>
          </p:nvSpPr>
          <p:spPr>
            <a:xfrm>
              <a:off x="0" y="-38100"/>
              <a:ext cx="5247872" cy="894853"/>
            </a:xfrm>
            <a:prstGeom prst="rect">
              <a:avLst/>
            </a:prstGeom>
          </p:spPr>
          <p:txBody>
            <a:bodyPr lIns="50800" tIns="50800" rIns="50800" bIns="50800" rtlCol="0" anchor="ctr"/>
            <a:lstStyle/>
            <a:p>
              <a:pPr algn="ctr">
                <a:lnSpc>
                  <a:spcPts val="3360"/>
                </a:lnSpc>
              </a:pPr>
              <a:endParaRPr/>
            </a:p>
          </p:txBody>
        </p:sp>
      </p:grpSp>
      <p:sp>
        <p:nvSpPr>
          <p:cNvPr id="10" name="TextBox 10"/>
          <p:cNvSpPr txBox="1"/>
          <p:nvPr/>
        </p:nvSpPr>
        <p:spPr>
          <a:xfrm>
            <a:off x="1260896" y="2266439"/>
            <a:ext cx="16656117" cy="28769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Se  requiere el apoyo de los entes territoriales en cuanto a la </a:t>
            </a:r>
            <a:r>
              <a:rPr lang="en-US" sz="4107">
                <a:solidFill>
                  <a:srgbClr val="CC3739"/>
                </a:solidFill>
                <a:latin typeface="Archivo Black"/>
              </a:rPr>
              <a:t>dotación de material</a:t>
            </a:r>
            <a:r>
              <a:rPr lang="en-US" sz="4107">
                <a:solidFill>
                  <a:srgbClr val="101010"/>
                </a:solidFill>
                <a:latin typeface="Archivo Black"/>
              </a:rPr>
              <a:t>: permanente de trabajo, audiovisual, ilustrativos, científicos y tecnológicos</a:t>
            </a:r>
          </a:p>
          <a:p>
            <a:pPr marL="0" lvl="0" indent="0" algn="just">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1028700" y="8547511"/>
            <a:ext cx="14122115" cy="563011"/>
            <a:chOff x="0" y="0"/>
            <a:chExt cx="4388035" cy="174939"/>
          </a:xfrm>
        </p:grpSpPr>
        <p:sp>
          <p:nvSpPr>
            <p:cNvPr id="12" name="Freeform 12"/>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3" name="TextBox 13"/>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879481" y="6212178"/>
            <a:ext cx="16805336" cy="2539857"/>
            <a:chOff x="0" y="0"/>
            <a:chExt cx="5221768" cy="789186"/>
          </a:xfrm>
        </p:grpSpPr>
        <p:sp>
          <p:nvSpPr>
            <p:cNvPr id="15" name="Freeform 15"/>
            <p:cNvSpPr/>
            <p:nvPr/>
          </p:nvSpPr>
          <p:spPr>
            <a:xfrm>
              <a:off x="0" y="0"/>
              <a:ext cx="5221768" cy="789186"/>
            </a:xfrm>
            <a:custGeom>
              <a:avLst/>
              <a:gdLst/>
              <a:ahLst/>
              <a:cxnLst/>
              <a:rect l="l" t="t" r="r" b="b"/>
              <a:pathLst>
                <a:path w="5221768" h="789186">
                  <a:moveTo>
                    <a:pt x="21652" y="0"/>
                  </a:moveTo>
                  <a:lnTo>
                    <a:pt x="5200116" y="0"/>
                  </a:lnTo>
                  <a:cubicBezTo>
                    <a:pt x="5212074" y="0"/>
                    <a:pt x="5221768" y="9694"/>
                    <a:pt x="5221768" y="21652"/>
                  </a:cubicBezTo>
                  <a:lnTo>
                    <a:pt x="5221768" y="767534"/>
                  </a:lnTo>
                  <a:cubicBezTo>
                    <a:pt x="5221768" y="779492"/>
                    <a:pt x="5212074" y="789186"/>
                    <a:pt x="5200116" y="789186"/>
                  </a:cubicBezTo>
                  <a:lnTo>
                    <a:pt x="21652" y="789186"/>
                  </a:lnTo>
                  <a:cubicBezTo>
                    <a:pt x="9694" y="789186"/>
                    <a:pt x="0" y="779492"/>
                    <a:pt x="0" y="767534"/>
                  </a:cubicBezTo>
                  <a:lnTo>
                    <a:pt x="0" y="21652"/>
                  </a:lnTo>
                  <a:cubicBezTo>
                    <a:pt x="0" y="9694"/>
                    <a:pt x="9694" y="0"/>
                    <a:pt x="21652" y="0"/>
                  </a:cubicBezTo>
                  <a:close/>
                </a:path>
              </a:pathLst>
            </a:custGeom>
            <a:solidFill>
              <a:srgbClr val="FFFFFF"/>
            </a:solidFill>
          </p:spPr>
        </p:sp>
        <p:sp>
          <p:nvSpPr>
            <p:cNvPr id="16" name="TextBox 16"/>
            <p:cNvSpPr txBox="1"/>
            <p:nvPr/>
          </p:nvSpPr>
          <p:spPr>
            <a:xfrm>
              <a:off x="0" y="-38100"/>
              <a:ext cx="5221768" cy="827286"/>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028700" y="6233527"/>
            <a:ext cx="16656117" cy="28769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Es necesaria la </a:t>
            </a:r>
            <a:r>
              <a:rPr lang="en-US" sz="4107">
                <a:solidFill>
                  <a:srgbClr val="13508B"/>
                </a:solidFill>
                <a:latin typeface="Archivo Black"/>
              </a:rPr>
              <a:t>capacitación de docentes</a:t>
            </a:r>
            <a:r>
              <a:rPr lang="en-US" sz="4107">
                <a:solidFill>
                  <a:srgbClr val="101010"/>
                </a:solidFill>
                <a:latin typeface="Archivo Black"/>
              </a:rPr>
              <a:t> por parte de la Secretaría de Educación para fortalecer la labor de educar</a:t>
            </a:r>
          </a:p>
          <a:p>
            <a:pPr marL="0" lvl="0" indent="0" algn="just">
              <a:lnSpc>
                <a:spcPts val="5750"/>
              </a:lnSpc>
              <a:spcBef>
                <a:spcPct val="0"/>
              </a:spcBef>
            </a:pPr>
            <a:endParaRPr lang="en-US" sz="4107">
              <a:solidFill>
                <a:srgbClr val="101010"/>
              </a:solidFill>
              <a:latin typeface="Archivo Black"/>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6767564" y="8711904"/>
            <a:ext cx="739725" cy="739725"/>
          </a:xfrm>
          <a:custGeom>
            <a:avLst/>
            <a:gdLst/>
            <a:ahLst/>
            <a:cxnLst/>
            <a:rect l="l" t="t" r="r" b="b"/>
            <a:pathLst>
              <a:path w="739725" h="739725">
                <a:moveTo>
                  <a:pt x="0" y="0"/>
                </a:moveTo>
                <a:lnTo>
                  <a:pt x="739725" y="0"/>
                </a:lnTo>
                <a:lnTo>
                  <a:pt x="739725" y="739725"/>
                </a:lnTo>
                <a:lnTo>
                  <a:pt x="0" y="7397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640035" y="238609"/>
            <a:ext cx="17007929"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AVANCES DE LOS PROYECTOS Y PROGRAMAS</a:t>
            </a:r>
          </a:p>
        </p:txBody>
      </p:sp>
      <p:grpSp>
        <p:nvGrpSpPr>
          <p:cNvPr id="4" name="Group 4"/>
          <p:cNvGrpSpPr/>
          <p:nvPr/>
        </p:nvGrpSpPr>
        <p:grpSpPr>
          <a:xfrm>
            <a:off x="988429" y="3789399"/>
            <a:ext cx="14122115" cy="563011"/>
            <a:chOff x="0" y="0"/>
            <a:chExt cx="4388035" cy="174939"/>
          </a:xfrm>
        </p:grpSpPr>
        <p:sp>
          <p:nvSpPr>
            <p:cNvPr id="5" name="Freeform 5"/>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6" name="TextBox 6"/>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876090" y="2435409"/>
            <a:ext cx="16889347" cy="1601817"/>
            <a:chOff x="0" y="0"/>
            <a:chExt cx="5247872" cy="497718"/>
          </a:xfrm>
        </p:grpSpPr>
        <p:sp>
          <p:nvSpPr>
            <p:cNvPr id="8" name="Freeform 8"/>
            <p:cNvSpPr/>
            <p:nvPr/>
          </p:nvSpPr>
          <p:spPr>
            <a:xfrm>
              <a:off x="0" y="0"/>
              <a:ext cx="5247872" cy="497718"/>
            </a:xfrm>
            <a:custGeom>
              <a:avLst/>
              <a:gdLst/>
              <a:ahLst/>
              <a:cxnLst/>
              <a:rect l="l" t="t" r="r" b="b"/>
              <a:pathLst>
                <a:path w="5247872" h="497718">
                  <a:moveTo>
                    <a:pt x="21544" y="0"/>
                  </a:moveTo>
                  <a:lnTo>
                    <a:pt x="5226327" y="0"/>
                  </a:lnTo>
                  <a:cubicBezTo>
                    <a:pt x="5238226" y="0"/>
                    <a:pt x="5247872" y="9646"/>
                    <a:pt x="5247872" y="21544"/>
                  </a:cubicBezTo>
                  <a:lnTo>
                    <a:pt x="5247872" y="476173"/>
                  </a:lnTo>
                  <a:cubicBezTo>
                    <a:pt x="5247872" y="488072"/>
                    <a:pt x="5238226" y="497718"/>
                    <a:pt x="5226327" y="497718"/>
                  </a:cubicBezTo>
                  <a:lnTo>
                    <a:pt x="21544" y="497718"/>
                  </a:lnTo>
                  <a:cubicBezTo>
                    <a:pt x="9646" y="497718"/>
                    <a:pt x="0" y="488072"/>
                    <a:pt x="0" y="476173"/>
                  </a:cubicBezTo>
                  <a:lnTo>
                    <a:pt x="0" y="21544"/>
                  </a:lnTo>
                  <a:cubicBezTo>
                    <a:pt x="0" y="9646"/>
                    <a:pt x="9646" y="0"/>
                    <a:pt x="21544" y="0"/>
                  </a:cubicBezTo>
                  <a:close/>
                </a:path>
              </a:pathLst>
            </a:custGeom>
            <a:solidFill>
              <a:srgbClr val="FFFFFF"/>
            </a:solidFill>
          </p:spPr>
        </p:sp>
        <p:sp>
          <p:nvSpPr>
            <p:cNvPr id="9" name="TextBox 9"/>
            <p:cNvSpPr txBox="1"/>
            <p:nvPr/>
          </p:nvSpPr>
          <p:spPr>
            <a:xfrm>
              <a:off x="0" y="-38100"/>
              <a:ext cx="5247872" cy="535818"/>
            </a:xfrm>
            <a:prstGeom prst="rect">
              <a:avLst/>
            </a:prstGeom>
          </p:spPr>
          <p:txBody>
            <a:bodyPr lIns="50800" tIns="50800" rIns="50800" bIns="50800" rtlCol="0" anchor="ctr"/>
            <a:lstStyle/>
            <a:p>
              <a:pPr algn="ctr">
                <a:lnSpc>
                  <a:spcPts val="3360"/>
                </a:lnSpc>
              </a:pPr>
              <a:endParaRPr/>
            </a:p>
          </p:txBody>
        </p:sp>
      </p:grpSp>
      <p:sp>
        <p:nvSpPr>
          <p:cNvPr id="10" name="TextBox 10"/>
          <p:cNvSpPr txBox="1"/>
          <p:nvPr/>
        </p:nvSpPr>
        <p:spPr>
          <a:xfrm>
            <a:off x="1184777" y="2432611"/>
            <a:ext cx="16271972" cy="21530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 A)  Continuar con los programas de formación técnica con el </a:t>
            </a:r>
            <a:r>
              <a:rPr lang="en-US" sz="4107">
                <a:solidFill>
                  <a:srgbClr val="13508B"/>
                </a:solidFill>
                <a:latin typeface="Archivo Black"/>
              </a:rPr>
              <a:t>SENA</a:t>
            </a:r>
            <a:r>
              <a:rPr lang="en-US" sz="4107">
                <a:solidFill>
                  <a:srgbClr val="101010"/>
                </a:solidFill>
                <a:latin typeface="Archivo Black"/>
              </a:rPr>
              <a:t>, </a:t>
            </a:r>
            <a:r>
              <a:rPr lang="en-US" sz="4107">
                <a:solidFill>
                  <a:srgbClr val="FFA300"/>
                </a:solidFill>
                <a:latin typeface="Archivo Black"/>
              </a:rPr>
              <a:t>UNIPAZ</a:t>
            </a:r>
            <a:r>
              <a:rPr lang="en-US" sz="4107">
                <a:solidFill>
                  <a:srgbClr val="101010"/>
                </a:solidFill>
                <a:latin typeface="Archivo Black"/>
              </a:rPr>
              <a:t> </a:t>
            </a:r>
          </a:p>
          <a:p>
            <a:pPr marL="0" lvl="0" indent="0">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1003120" y="7841378"/>
            <a:ext cx="14122115" cy="563011"/>
            <a:chOff x="0" y="0"/>
            <a:chExt cx="4388035" cy="174939"/>
          </a:xfrm>
        </p:grpSpPr>
        <p:sp>
          <p:nvSpPr>
            <p:cNvPr id="12" name="Freeform 12"/>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3" name="TextBox 13"/>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853901" y="5506044"/>
            <a:ext cx="16933724" cy="2539857"/>
            <a:chOff x="0" y="0"/>
            <a:chExt cx="5261660" cy="789186"/>
          </a:xfrm>
        </p:grpSpPr>
        <p:sp>
          <p:nvSpPr>
            <p:cNvPr id="15" name="Freeform 15"/>
            <p:cNvSpPr/>
            <p:nvPr/>
          </p:nvSpPr>
          <p:spPr>
            <a:xfrm>
              <a:off x="0" y="0"/>
              <a:ext cx="5261660" cy="789186"/>
            </a:xfrm>
            <a:custGeom>
              <a:avLst/>
              <a:gdLst/>
              <a:ahLst/>
              <a:cxnLst/>
              <a:rect l="l" t="t" r="r" b="b"/>
              <a:pathLst>
                <a:path w="5261660" h="789186">
                  <a:moveTo>
                    <a:pt x="21488" y="0"/>
                  </a:moveTo>
                  <a:lnTo>
                    <a:pt x="5240172" y="0"/>
                  </a:lnTo>
                  <a:cubicBezTo>
                    <a:pt x="5245871" y="0"/>
                    <a:pt x="5251337" y="2264"/>
                    <a:pt x="5255366" y="6294"/>
                  </a:cubicBezTo>
                  <a:cubicBezTo>
                    <a:pt x="5259396" y="10323"/>
                    <a:pt x="5261660" y="15789"/>
                    <a:pt x="5261660" y="21488"/>
                  </a:cubicBezTo>
                  <a:lnTo>
                    <a:pt x="5261660" y="767699"/>
                  </a:lnTo>
                  <a:cubicBezTo>
                    <a:pt x="5261660" y="779566"/>
                    <a:pt x="5252040" y="789186"/>
                    <a:pt x="5240172" y="789186"/>
                  </a:cubicBezTo>
                  <a:lnTo>
                    <a:pt x="21488" y="789186"/>
                  </a:lnTo>
                  <a:cubicBezTo>
                    <a:pt x="15789" y="789186"/>
                    <a:pt x="10323" y="786923"/>
                    <a:pt x="6294" y="782893"/>
                  </a:cubicBezTo>
                  <a:cubicBezTo>
                    <a:pt x="2264" y="778863"/>
                    <a:pt x="0" y="773398"/>
                    <a:pt x="0" y="767699"/>
                  </a:cubicBezTo>
                  <a:lnTo>
                    <a:pt x="0" y="21488"/>
                  </a:lnTo>
                  <a:cubicBezTo>
                    <a:pt x="0" y="9620"/>
                    <a:pt x="9620" y="0"/>
                    <a:pt x="21488" y="0"/>
                  </a:cubicBezTo>
                  <a:close/>
                </a:path>
              </a:pathLst>
            </a:custGeom>
            <a:solidFill>
              <a:srgbClr val="FFFFFF"/>
            </a:solidFill>
          </p:spPr>
        </p:sp>
        <p:sp>
          <p:nvSpPr>
            <p:cNvPr id="16" name="TextBox 16"/>
            <p:cNvSpPr txBox="1"/>
            <p:nvPr/>
          </p:nvSpPr>
          <p:spPr>
            <a:xfrm>
              <a:off x="0" y="-38100"/>
              <a:ext cx="5261660" cy="827286"/>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236350" y="5651969"/>
            <a:ext cx="15901076" cy="36008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 B) Sistematizar de manera interdisciplinaria y correlacionada, los contenidos curriculares  de todos los programas que conforman el plan de estudios</a:t>
            </a:r>
          </a:p>
          <a:p>
            <a:pPr>
              <a:lnSpc>
                <a:spcPts val="5750"/>
              </a:lnSpc>
            </a:pPr>
            <a:endParaRPr lang="en-US" sz="4107">
              <a:solidFill>
                <a:srgbClr val="101010"/>
              </a:solidFill>
              <a:latin typeface="Archivo Black"/>
            </a:endParaRPr>
          </a:p>
          <a:p>
            <a:pPr marL="0" lvl="0" indent="0">
              <a:lnSpc>
                <a:spcPts val="5750"/>
              </a:lnSpc>
              <a:spcBef>
                <a:spcPct val="0"/>
              </a:spcBef>
            </a:pPr>
            <a:endParaRPr lang="en-US" sz="4107">
              <a:solidFill>
                <a:srgbClr val="101010"/>
              </a:solidFill>
              <a:latin typeface="Archivo Black"/>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6767564" y="8711904"/>
            <a:ext cx="739725" cy="739725"/>
          </a:xfrm>
          <a:custGeom>
            <a:avLst/>
            <a:gdLst/>
            <a:ahLst/>
            <a:cxnLst/>
            <a:rect l="l" t="t" r="r" b="b"/>
            <a:pathLst>
              <a:path w="739725" h="739725">
                <a:moveTo>
                  <a:pt x="0" y="0"/>
                </a:moveTo>
                <a:lnTo>
                  <a:pt x="739725" y="0"/>
                </a:lnTo>
                <a:lnTo>
                  <a:pt x="739725" y="739725"/>
                </a:lnTo>
                <a:lnTo>
                  <a:pt x="0" y="7397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640035" y="238609"/>
            <a:ext cx="17007929"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AVANCES DE LOS PROYECTOS Y PROGRAMAS</a:t>
            </a:r>
          </a:p>
        </p:txBody>
      </p:sp>
      <p:grpSp>
        <p:nvGrpSpPr>
          <p:cNvPr id="4" name="Group 4"/>
          <p:cNvGrpSpPr/>
          <p:nvPr/>
        </p:nvGrpSpPr>
        <p:grpSpPr>
          <a:xfrm>
            <a:off x="988429" y="3789399"/>
            <a:ext cx="14122115" cy="563011"/>
            <a:chOff x="0" y="0"/>
            <a:chExt cx="4388035" cy="174939"/>
          </a:xfrm>
        </p:grpSpPr>
        <p:sp>
          <p:nvSpPr>
            <p:cNvPr id="5" name="Freeform 5"/>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6" name="TextBox 6"/>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7" name="Group 7"/>
          <p:cNvGrpSpPr/>
          <p:nvPr/>
        </p:nvGrpSpPr>
        <p:grpSpPr>
          <a:xfrm>
            <a:off x="876090" y="2435409"/>
            <a:ext cx="16889347" cy="1601817"/>
            <a:chOff x="0" y="0"/>
            <a:chExt cx="5247872" cy="497718"/>
          </a:xfrm>
        </p:grpSpPr>
        <p:sp>
          <p:nvSpPr>
            <p:cNvPr id="8" name="Freeform 8"/>
            <p:cNvSpPr/>
            <p:nvPr/>
          </p:nvSpPr>
          <p:spPr>
            <a:xfrm>
              <a:off x="0" y="0"/>
              <a:ext cx="5247872" cy="497718"/>
            </a:xfrm>
            <a:custGeom>
              <a:avLst/>
              <a:gdLst/>
              <a:ahLst/>
              <a:cxnLst/>
              <a:rect l="l" t="t" r="r" b="b"/>
              <a:pathLst>
                <a:path w="5247872" h="497718">
                  <a:moveTo>
                    <a:pt x="21544" y="0"/>
                  </a:moveTo>
                  <a:lnTo>
                    <a:pt x="5226327" y="0"/>
                  </a:lnTo>
                  <a:cubicBezTo>
                    <a:pt x="5238226" y="0"/>
                    <a:pt x="5247872" y="9646"/>
                    <a:pt x="5247872" y="21544"/>
                  </a:cubicBezTo>
                  <a:lnTo>
                    <a:pt x="5247872" y="476173"/>
                  </a:lnTo>
                  <a:cubicBezTo>
                    <a:pt x="5247872" y="488072"/>
                    <a:pt x="5238226" y="497718"/>
                    <a:pt x="5226327" y="497718"/>
                  </a:cubicBezTo>
                  <a:lnTo>
                    <a:pt x="21544" y="497718"/>
                  </a:lnTo>
                  <a:cubicBezTo>
                    <a:pt x="9646" y="497718"/>
                    <a:pt x="0" y="488072"/>
                    <a:pt x="0" y="476173"/>
                  </a:cubicBezTo>
                  <a:lnTo>
                    <a:pt x="0" y="21544"/>
                  </a:lnTo>
                  <a:cubicBezTo>
                    <a:pt x="0" y="9646"/>
                    <a:pt x="9646" y="0"/>
                    <a:pt x="21544" y="0"/>
                  </a:cubicBezTo>
                  <a:close/>
                </a:path>
              </a:pathLst>
            </a:custGeom>
            <a:solidFill>
              <a:srgbClr val="FFFFFF"/>
            </a:solidFill>
          </p:spPr>
        </p:sp>
        <p:sp>
          <p:nvSpPr>
            <p:cNvPr id="9" name="TextBox 9"/>
            <p:cNvSpPr txBox="1"/>
            <p:nvPr/>
          </p:nvSpPr>
          <p:spPr>
            <a:xfrm>
              <a:off x="0" y="-38100"/>
              <a:ext cx="5247872" cy="535818"/>
            </a:xfrm>
            <a:prstGeom prst="rect">
              <a:avLst/>
            </a:prstGeom>
          </p:spPr>
          <p:txBody>
            <a:bodyPr lIns="50800" tIns="50800" rIns="50800" bIns="50800" rtlCol="0" anchor="ctr"/>
            <a:lstStyle/>
            <a:p>
              <a:pPr algn="ctr">
                <a:lnSpc>
                  <a:spcPts val="3360"/>
                </a:lnSpc>
              </a:pPr>
              <a:endParaRPr/>
            </a:p>
          </p:txBody>
        </p:sp>
      </p:grpSp>
      <p:sp>
        <p:nvSpPr>
          <p:cNvPr id="10" name="TextBox 10"/>
          <p:cNvSpPr txBox="1"/>
          <p:nvPr/>
        </p:nvSpPr>
        <p:spPr>
          <a:xfrm>
            <a:off x="1184777" y="2432611"/>
            <a:ext cx="16271972" cy="28769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 C)   Adelantar </a:t>
            </a:r>
            <a:r>
              <a:rPr lang="en-US" sz="4107">
                <a:solidFill>
                  <a:srgbClr val="FFA300"/>
                </a:solidFill>
                <a:latin typeface="Archivo Black"/>
              </a:rPr>
              <a:t>programas de formación académica </a:t>
            </a:r>
            <a:r>
              <a:rPr lang="en-US" sz="4107">
                <a:solidFill>
                  <a:srgbClr val="101010"/>
                </a:solidFill>
                <a:latin typeface="Archivo Black"/>
              </a:rPr>
              <a:t>acorde con la caracterización de la población estudiantil </a:t>
            </a:r>
          </a:p>
          <a:p>
            <a:pPr>
              <a:lnSpc>
                <a:spcPts val="5750"/>
              </a:lnSpc>
            </a:pPr>
            <a:endParaRPr lang="en-US" sz="4107">
              <a:solidFill>
                <a:srgbClr val="101010"/>
              </a:solidFill>
              <a:latin typeface="Archivo Black"/>
            </a:endParaRPr>
          </a:p>
          <a:p>
            <a:pPr marL="0" lvl="0" indent="0">
              <a:lnSpc>
                <a:spcPts val="5750"/>
              </a:lnSpc>
              <a:spcBef>
                <a:spcPct val="0"/>
              </a:spcBef>
            </a:pPr>
            <a:endParaRPr lang="en-US" sz="4107">
              <a:solidFill>
                <a:srgbClr val="101010"/>
              </a:solidFill>
              <a:latin typeface="Archivo Black"/>
            </a:endParaRPr>
          </a:p>
        </p:txBody>
      </p:sp>
      <p:grpSp>
        <p:nvGrpSpPr>
          <p:cNvPr id="11" name="Group 11"/>
          <p:cNvGrpSpPr/>
          <p:nvPr/>
        </p:nvGrpSpPr>
        <p:grpSpPr>
          <a:xfrm>
            <a:off x="1003120" y="7841378"/>
            <a:ext cx="14122115" cy="563011"/>
            <a:chOff x="0" y="0"/>
            <a:chExt cx="4388035" cy="174939"/>
          </a:xfrm>
        </p:grpSpPr>
        <p:sp>
          <p:nvSpPr>
            <p:cNvPr id="12" name="Freeform 12"/>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3" name="TextBox 13"/>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853901" y="5506044"/>
            <a:ext cx="16933724" cy="2539857"/>
            <a:chOff x="0" y="0"/>
            <a:chExt cx="5261660" cy="789186"/>
          </a:xfrm>
        </p:grpSpPr>
        <p:sp>
          <p:nvSpPr>
            <p:cNvPr id="15" name="Freeform 15"/>
            <p:cNvSpPr/>
            <p:nvPr/>
          </p:nvSpPr>
          <p:spPr>
            <a:xfrm>
              <a:off x="0" y="0"/>
              <a:ext cx="5261660" cy="789186"/>
            </a:xfrm>
            <a:custGeom>
              <a:avLst/>
              <a:gdLst/>
              <a:ahLst/>
              <a:cxnLst/>
              <a:rect l="l" t="t" r="r" b="b"/>
              <a:pathLst>
                <a:path w="5261660" h="789186">
                  <a:moveTo>
                    <a:pt x="21488" y="0"/>
                  </a:moveTo>
                  <a:lnTo>
                    <a:pt x="5240172" y="0"/>
                  </a:lnTo>
                  <a:cubicBezTo>
                    <a:pt x="5245871" y="0"/>
                    <a:pt x="5251337" y="2264"/>
                    <a:pt x="5255366" y="6294"/>
                  </a:cubicBezTo>
                  <a:cubicBezTo>
                    <a:pt x="5259396" y="10323"/>
                    <a:pt x="5261660" y="15789"/>
                    <a:pt x="5261660" y="21488"/>
                  </a:cubicBezTo>
                  <a:lnTo>
                    <a:pt x="5261660" y="767699"/>
                  </a:lnTo>
                  <a:cubicBezTo>
                    <a:pt x="5261660" y="779566"/>
                    <a:pt x="5252040" y="789186"/>
                    <a:pt x="5240172" y="789186"/>
                  </a:cubicBezTo>
                  <a:lnTo>
                    <a:pt x="21488" y="789186"/>
                  </a:lnTo>
                  <a:cubicBezTo>
                    <a:pt x="15789" y="789186"/>
                    <a:pt x="10323" y="786923"/>
                    <a:pt x="6294" y="782893"/>
                  </a:cubicBezTo>
                  <a:cubicBezTo>
                    <a:pt x="2264" y="778863"/>
                    <a:pt x="0" y="773398"/>
                    <a:pt x="0" y="767699"/>
                  </a:cubicBezTo>
                  <a:lnTo>
                    <a:pt x="0" y="21488"/>
                  </a:lnTo>
                  <a:cubicBezTo>
                    <a:pt x="0" y="9620"/>
                    <a:pt x="9620" y="0"/>
                    <a:pt x="21488" y="0"/>
                  </a:cubicBezTo>
                  <a:close/>
                </a:path>
              </a:pathLst>
            </a:custGeom>
            <a:solidFill>
              <a:srgbClr val="FFFFFF"/>
            </a:solidFill>
          </p:spPr>
        </p:sp>
        <p:sp>
          <p:nvSpPr>
            <p:cNvPr id="16" name="TextBox 16"/>
            <p:cNvSpPr txBox="1"/>
            <p:nvPr/>
          </p:nvSpPr>
          <p:spPr>
            <a:xfrm>
              <a:off x="0" y="-38100"/>
              <a:ext cx="5261660" cy="827286"/>
            </a:xfrm>
            <a:prstGeom prst="rect">
              <a:avLst/>
            </a:prstGeom>
          </p:spPr>
          <p:txBody>
            <a:bodyPr lIns="50800" tIns="50800" rIns="50800" bIns="50800" rtlCol="0" anchor="ctr"/>
            <a:lstStyle/>
            <a:p>
              <a:pPr algn="ctr">
                <a:lnSpc>
                  <a:spcPts val="3360"/>
                </a:lnSpc>
              </a:pPr>
              <a:endParaRPr/>
            </a:p>
          </p:txBody>
        </p:sp>
      </p:grpSp>
      <p:sp>
        <p:nvSpPr>
          <p:cNvPr id="17" name="TextBox 17"/>
          <p:cNvSpPr txBox="1"/>
          <p:nvPr/>
        </p:nvSpPr>
        <p:spPr>
          <a:xfrm>
            <a:off x="1236350" y="5651969"/>
            <a:ext cx="15901076" cy="43247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 D)  Mantenimiento y dotación de los diferentes </a:t>
            </a:r>
            <a:r>
              <a:rPr lang="en-US" sz="4107">
                <a:solidFill>
                  <a:srgbClr val="13508B"/>
                </a:solidFill>
                <a:latin typeface="Archivo Black"/>
              </a:rPr>
              <a:t>escenarios pedagógicos</a:t>
            </a:r>
            <a:r>
              <a:rPr lang="en-US" sz="4107">
                <a:solidFill>
                  <a:srgbClr val="101010"/>
                </a:solidFill>
                <a:latin typeface="Archivo Black"/>
              </a:rPr>
              <a:t>, garantizando un buen clima escolar</a:t>
            </a:r>
          </a:p>
          <a:p>
            <a:pPr>
              <a:lnSpc>
                <a:spcPts val="5750"/>
              </a:lnSpc>
            </a:pPr>
            <a:endParaRPr lang="en-US" sz="4107">
              <a:solidFill>
                <a:srgbClr val="101010"/>
              </a:solidFill>
              <a:latin typeface="Archivo Black"/>
            </a:endParaRPr>
          </a:p>
          <a:p>
            <a:pPr>
              <a:lnSpc>
                <a:spcPts val="5750"/>
              </a:lnSpc>
            </a:pPr>
            <a:endParaRPr lang="en-US" sz="4107">
              <a:solidFill>
                <a:srgbClr val="101010"/>
              </a:solidFill>
              <a:latin typeface="Archivo Black"/>
            </a:endParaRPr>
          </a:p>
          <a:p>
            <a:pPr marL="0" lvl="0" indent="0">
              <a:lnSpc>
                <a:spcPts val="5750"/>
              </a:lnSpc>
              <a:spcBef>
                <a:spcPct val="0"/>
              </a:spcBef>
            </a:pPr>
            <a:endParaRPr lang="en-US" sz="4107">
              <a:solidFill>
                <a:srgbClr val="101010"/>
              </a:solidFill>
              <a:latin typeface="Archivo Black"/>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TextBox 2"/>
          <p:cNvSpPr txBox="1"/>
          <p:nvPr/>
        </p:nvSpPr>
        <p:spPr>
          <a:xfrm>
            <a:off x="640035" y="238609"/>
            <a:ext cx="17007929"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AVANCES DE LOS PROYECTOS Y PROGRAMAS</a:t>
            </a:r>
          </a:p>
        </p:txBody>
      </p:sp>
      <p:grpSp>
        <p:nvGrpSpPr>
          <p:cNvPr id="3" name="Group 3"/>
          <p:cNvGrpSpPr/>
          <p:nvPr/>
        </p:nvGrpSpPr>
        <p:grpSpPr>
          <a:xfrm>
            <a:off x="1159122" y="2990423"/>
            <a:ext cx="14122115" cy="563011"/>
            <a:chOff x="0" y="0"/>
            <a:chExt cx="4388035" cy="174939"/>
          </a:xfrm>
        </p:grpSpPr>
        <p:sp>
          <p:nvSpPr>
            <p:cNvPr id="4" name="Freeform 4"/>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5" name="TextBox 5"/>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6" name="Group 6"/>
          <p:cNvGrpSpPr/>
          <p:nvPr/>
        </p:nvGrpSpPr>
        <p:grpSpPr>
          <a:xfrm>
            <a:off x="853901" y="2328100"/>
            <a:ext cx="16889347" cy="943829"/>
            <a:chOff x="0" y="0"/>
            <a:chExt cx="5247872" cy="293267"/>
          </a:xfrm>
        </p:grpSpPr>
        <p:sp>
          <p:nvSpPr>
            <p:cNvPr id="7" name="Freeform 7"/>
            <p:cNvSpPr/>
            <p:nvPr/>
          </p:nvSpPr>
          <p:spPr>
            <a:xfrm>
              <a:off x="0" y="0"/>
              <a:ext cx="5247872" cy="293267"/>
            </a:xfrm>
            <a:custGeom>
              <a:avLst/>
              <a:gdLst/>
              <a:ahLst/>
              <a:cxnLst/>
              <a:rect l="l" t="t" r="r" b="b"/>
              <a:pathLst>
                <a:path w="5247872" h="293267">
                  <a:moveTo>
                    <a:pt x="21544" y="0"/>
                  </a:moveTo>
                  <a:lnTo>
                    <a:pt x="5226327" y="0"/>
                  </a:lnTo>
                  <a:cubicBezTo>
                    <a:pt x="5238226" y="0"/>
                    <a:pt x="5247872" y="9646"/>
                    <a:pt x="5247872" y="21544"/>
                  </a:cubicBezTo>
                  <a:lnTo>
                    <a:pt x="5247872" y="271723"/>
                  </a:lnTo>
                  <a:cubicBezTo>
                    <a:pt x="5247872" y="283622"/>
                    <a:pt x="5238226" y="293267"/>
                    <a:pt x="5226327" y="293267"/>
                  </a:cubicBezTo>
                  <a:lnTo>
                    <a:pt x="21544" y="293267"/>
                  </a:lnTo>
                  <a:cubicBezTo>
                    <a:pt x="9646" y="293267"/>
                    <a:pt x="0" y="283622"/>
                    <a:pt x="0" y="271723"/>
                  </a:cubicBezTo>
                  <a:lnTo>
                    <a:pt x="0" y="21544"/>
                  </a:lnTo>
                  <a:cubicBezTo>
                    <a:pt x="0" y="9646"/>
                    <a:pt x="9646" y="0"/>
                    <a:pt x="21544" y="0"/>
                  </a:cubicBezTo>
                  <a:close/>
                </a:path>
              </a:pathLst>
            </a:custGeom>
            <a:solidFill>
              <a:srgbClr val="FFFFFF"/>
            </a:solidFill>
          </p:spPr>
        </p:sp>
        <p:sp>
          <p:nvSpPr>
            <p:cNvPr id="8" name="TextBox 8"/>
            <p:cNvSpPr txBox="1"/>
            <p:nvPr/>
          </p:nvSpPr>
          <p:spPr>
            <a:xfrm>
              <a:off x="0" y="-38100"/>
              <a:ext cx="5247872" cy="331367"/>
            </a:xfrm>
            <a:prstGeom prst="rect">
              <a:avLst/>
            </a:prstGeom>
          </p:spPr>
          <p:txBody>
            <a:bodyPr lIns="50800" tIns="50800" rIns="50800" bIns="50800" rtlCol="0" anchor="ctr"/>
            <a:lstStyle/>
            <a:p>
              <a:pPr algn="ctr">
                <a:lnSpc>
                  <a:spcPts val="3360"/>
                </a:lnSpc>
              </a:pPr>
              <a:endParaRPr/>
            </a:p>
          </p:txBody>
        </p:sp>
      </p:grpSp>
      <p:sp>
        <p:nvSpPr>
          <p:cNvPr id="9" name="TextBox 9"/>
          <p:cNvSpPr txBox="1"/>
          <p:nvPr/>
        </p:nvSpPr>
        <p:spPr>
          <a:xfrm>
            <a:off x="1159122" y="2328679"/>
            <a:ext cx="16271972" cy="7052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 E)  Conformación de la </a:t>
            </a:r>
            <a:r>
              <a:rPr lang="en-US" sz="4107">
                <a:solidFill>
                  <a:srgbClr val="E8872A"/>
                </a:solidFill>
                <a:latin typeface="Archivo Black"/>
              </a:rPr>
              <a:t>Escuela de Padres </a:t>
            </a:r>
          </a:p>
        </p:txBody>
      </p:sp>
      <p:grpSp>
        <p:nvGrpSpPr>
          <p:cNvPr id="10" name="Group 10"/>
          <p:cNvGrpSpPr/>
          <p:nvPr/>
        </p:nvGrpSpPr>
        <p:grpSpPr>
          <a:xfrm>
            <a:off x="1162588" y="5189866"/>
            <a:ext cx="14122115" cy="563011"/>
            <a:chOff x="0" y="0"/>
            <a:chExt cx="4388035" cy="174939"/>
          </a:xfrm>
        </p:grpSpPr>
        <p:sp>
          <p:nvSpPr>
            <p:cNvPr id="11" name="Freeform 11"/>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2" name="TextBox 12"/>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3" name="Group 13"/>
          <p:cNvGrpSpPr/>
          <p:nvPr/>
        </p:nvGrpSpPr>
        <p:grpSpPr>
          <a:xfrm>
            <a:off x="853901" y="4515459"/>
            <a:ext cx="16889347" cy="943829"/>
            <a:chOff x="0" y="0"/>
            <a:chExt cx="5247872" cy="293267"/>
          </a:xfrm>
        </p:grpSpPr>
        <p:sp>
          <p:nvSpPr>
            <p:cNvPr id="14" name="Freeform 14"/>
            <p:cNvSpPr/>
            <p:nvPr/>
          </p:nvSpPr>
          <p:spPr>
            <a:xfrm>
              <a:off x="0" y="0"/>
              <a:ext cx="5247872" cy="293267"/>
            </a:xfrm>
            <a:custGeom>
              <a:avLst/>
              <a:gdLst/>
              <a:ahLst/>
              <a:cxnLst/>
              <a:rect l="l" t="t" r="r" b="b"/>
              <a:pathLst>
                <a:path w="5247872" h="293267">
                  <a:moveTo>
                    <a:pt x="21544" y="0"/>
                  </a:moveTo>
                  <a:lnTo>
                    <a:pt x="5226327" y="0"/>
                  </a:lnTo>
                  <a:cubicBezTo>
                    <a:pt x="5238226" y="0"/>
                    <a:pt x="5247872" y="9646"/>
                    <a:pt x="5247872" y="21544"/>
                  </a:cubicBezTo>
                  <a:lnTo>
                    <a:pt x="5247872" y="271723"/>
                  </a:lnTo>
                  <a:cubicBezTo>
                    <a:pt x="5247872" y="283622"/>
                    <a:pt x="5238226" y="293267"/>
                    <a:pt x="5226327" y="293267"/>
                  </a:cubicBezTo>
                  <a:lnTo>
                    <a:pt x="21544" y="293267"/>
                  </a:lnTo>
                  <a:cubicBezTo>
                    <a:pt x="9646" y="293267"/>
                    <a:pt x="0" y="283622"/>
                    <a:pt x="0" y="271723"/>
                  </a:cubicBezTo>
                  <a:lnTo>
                    <a:pt x="0" y="21544"/>
                  </a:lnTo>
                  <a:cubicBezTo>
                    <a:pt x="0" y="9646"/>
                    <a:pt x="9646" y="0"/>
                    <a:pt x="21544" y="0"/>
                  </a:cubicBezTo>
                  <a:close/>
                </a:path>
              </a:pathLst>
            </a:custGeom>
            <a:solidFill>
              <a:srgbClr val="FFFFFF"/>
            </a:solidFill>
          </p:spPr>
        </p:sp>
        <p:sp>
          <p:nvSpPr>
            <p:cNvPr id="15" name="TextBox 15"/>
            <p:cNvSpPr txBox="1"/>
            <p:nvPr/>
          </p:nvSpPr>
          <p:spPr>
            <a:xfrm>
              <a:off x="0" y="-38100"/>
              <a:ext cx="5247872" cy="331367"/>
            </a:xfrm>
            <a:prstGeom prst="rect">
              <a:avLst/>
            </a:prstGeom>
          </p:spPr>
          <p:txBody>
            <a:bodyPr lIns="50800" tIns="50800" rIns="50800" bIns="50800" rtlCol="0" anchor="ctr"/>
            <a:lstStyle/>
            <a:p>
              <a:pPr algn="ctr">
                <a:lnSpc>
                  <a:spcPts val="3360"/>
                </a:lnSpc>
              </a:pPr>
              <a:endParaRPr/>
            </a:p>
          </p:txBody>
        </p:sp>
      </p:grpSp>
      <p:sp>
        <p:nvSpPr>
          <p:cNvPr id="16" name="TextBox 16"/>
          <p:cNvSpPr txBox="1"/>
          <p:nvPr/>
        </p:nvSpPr>
        <p:spPr>
          <a:xfrm>
            <a:off x="1162588" y="4570530"/>
            <a:ext cx="16271972" cy="14291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 F) Proyecto de inclusión, </a:t>
            </a:r>
            <a:r>
              <a:rPr lang="en-US" sz="4107">
                <a:solidFill>
                  <a:srgbClr val="13508B"/>
                </a:solidFill>
                <a:latin typeface="Archivo Black"/>
              </a:rPr>
              <a:t>programación PIAR</a:t>
            </a:r>
          </a:p>
          <a:p>
            <a:pPr marL="0" lvl="0" indent="0">
              <a:lnSpc>
                <a:spcPts val="5750"/>
              </a:lnSpc>
              <a:spcBef>
                <a:spcPct val="0"/>
              </a:spcBef>
            </a:pPr>
            <a:endParaRPr lang="en-US" sz="4107">
              <a:solidFill>
                <a:srgbClr val="13508B"/>
              </a:solidFill>
              <a:latin typeface="Archivo Black"/>
            </a:endParaRPr>
          </a:p>
        </p:txBody>
      </p:sp>
      <p:grpSp>
        <p:nvGrpSpPr>
          <p:cNvPr id="17" name="Group 17"/>
          <p:cNvGrpSpPr/>
          <p:nvPr/>
        </p:nvGrpSpPr>
        <p:grpSpPr>
          <a:xfrm>
            <a:off x="1209195" y="7377449"/>
            <a:ext cx="14122115" cy="563011"/>
            <a:chOff x="0" y="0"/>
            <a:chExt cx="4388035" cy="174939"/>
          </a:xfrm>
        </p:grpSpPr>
        <p:sp>
          <p:nvSpPr>
            <p:cNvPr id="18" name="Freeform 18"/>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9" name="TextBox 19"/>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0" name="Group 20"/>
          <p:cNvGrpSpPr/>
          <p:nvPr/>
        </p:nvGrpSpPr>
        <p:grpSpPr>
          <a:xfrm>
            <a:off x="1209195" y="7978559"/>
            <a:ext cx="14122115" cy="563011"/>
            <a:chOff x="0" y="0"/>
            <a:chExt cx="4388035" cy="174939"/>
          </a:xfrm>
        </p:grpSpPr>
        <p:sp>
          <p:nvSpPr>
            <p:cNvPr id="21" name="Freeform 21"/>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22" name="TextBox 22"/>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3" name="Group 23"/>
          <p:cNvGrpSpPr/>
          <p:nvPr/>
        </p:nvGrpSpPr>
        <p:grpSpPr>
          <a:xfrm>
            <a:off x="1053119" y="6715125"/>
            <a:ext cx="17001686" cy="1601817"/>
            <a:chOff x="0" y="0"/>
            <a:chExt cx="5282778" cy="497718"/>
          </a:xfrm>
        </p:grpSpPr>
        <p:sp>
          <p:nvSpPr>
            <p:cNvPr id="24" name="Freeform 24"/>
            <p:cNvSpPr/>
            <p:nvPr/>
          </p:nvSpPr>
          <p:spPr>
            <a:xfrm>
              <a:off x="0" y="0"/>
              <a:ext cx="5282778" cy="497718"/>
            </a:xfrm>
            <a:custGeom>
              <a:avLst/>
              <a:gdLst/>
              <a:ahLst/>
              <a:cxnLst/>
              <a:rect l="l" t="t" r="r" b="b"/>
              <a:pathLst>
                <a:path w="5282778" h="497718">
                  <a:moveTo>
                    <a:pt x="21402" y="0"/>
                  </a:moveTo>
                  <a:lnTo>
                    <a:pt x="5261376" y="0"/>
                  </a:lnTo>
                  <a:cubicBezTo>
                    <a:pt x="5267052" y="0"/>
                    <a:pt x="5272496" y="2255"/>
                    <a:pt x="5276509" y="6269"/>
                  </a:cubicBezTo>
                  <a:cubicBezTo>
                    <a:pt x="5280523" y="10282"/>
                    <a:pt x="5282778" y="15726"/>
                    <a:pt x="5282778" y="21402"/>
                  </a:cubicBezTo>
                  <a:lnTo>
                    <a:pt x="5282778" y="476316"/>
                  </a:lnTo>
                  <a:cubicBezTo>
                    <a:pt x="5282778" y="481992"/>
                    <a:pt x="5280523" y="487436"/>
                    <a:pt x="5276509" y="491449"/>
                  </a:cubicBezTo>
                  <a:cubicBezTo>
                    <a:pt x="5272496" y="495463"/>
                    <a:pt x="5267052" y="497718"/>
                    <a:pt x="5261376" y="497718"/>
                  </a:cubicBezTo>
                  <a:lnTo>
                    <a:pt x="21402" y="497718"/>
                  </a:lnTo>
                  <a:cubicBezTo>
                    <a:pt x="15726" y="497718"/>
                    <a:pt x="10282" y="495463"/>
                    <a:pt x="6269" y="491449"/>
                  </a:cubicBezTo>
                  <a:cubicBezTo>
                    <a:pt x="2255" y="487436"/>
                    <a:pt x="0" y="481992"/>
                    <a:pt x="0" y="476316"/>
                  </a:cubicBezTo>
                  <a:lnTo>
                    <a:pt x="0" y="21402"/>
                  </a:lnTo>
                  <a:cubicBezTo>
                    <a:pt x="0" y="15726"/>
                    <a:pt x="2255" y="10282"/>
                    <a:pt x="6269" y="6269"/>
                  </a:cubicBezTo>
                  <a:cubicBezTo>
                    <a:pt x="10282" y="2255"/>
                    <a:pt x="15726" y="0"/>
                    <a:pt x="21402" y="0"/>
                  </a:cubicBezTo>
                  <a:close/>
                </a:path>
              </a:pathLst>
            </a:custGeom>
            <a:solidFill>
              <a:srgbClr val="FFFFFF"/>
            </a:solidFill>
          </p:spPr>
        </p:sp>
        <p:sp>
          <p:nvSpPr>
            <p:cNvPr id="25" name="TextBox 25"/>
            <p:cNvSpPr txBox="1"/>
            <p:nvPr/>
          </p:nvSpPr>
          <p:spPr>
            <a:xfrm>
              <a:off x="0" y="-38100"/>
              <a:ext cx="5282778" cy="535818"/>
            </a:xfrm>
            <a:prstGeom prst="rect">
              <a:avLst/>
            </a:prstGeom>
          </p:spPr>
          <p:txBody>
            <a:bodyPr lIns="50800" tIns="50800" rIns="50800" bIns="50800" rtlCol="0" anchor="ctr"/>
            <a:lstStyle/>
            <a:p>
              <a:pPr algn="ctr">
                <a:lnSpc>
                  <a:spcPts val="3360"/>
                </a:lnSpc>
              </a:pPr>
              <a:endParaRPr/>
            </a:p>
          </p:txBody>
        </p:sp>
      </p:grpSp>
      <p:sp>
        <p:nvSpPr>
          <p:cNvPr id="26" name="TextBox 26"/>
          <p:cNvSpPr txBox="1"/>
          <p:nvPr/>
        </p:nvSpPr>
        <p:spPr>
          <a:xfrm>
            <a:off x="1053119" y="6758573"/>
            <a:ext cx="17234881" cy="1429195"/>
          </a:xfrm>
          <a:prstGeom prst="rect">
            <a:avLst/>
          </a:prstGeom>
        </p:spPr>
        <p:txBody>
          <a:bodyPr lIns="0" tIns="0" rIns="0" bIns="0" rtlCol="0" anchor="t">
            <a:spAutoFit/>
          </a:bodyPr>
          <a:lstStyle/>
          <a:p>
            <a:pPr>
              <a:lnSpc>
                <a:spcPts val="5750"/>
              </a:lnSpc>
            </a:pPr>
            <a:r>
              <a:rPr lang="en-US" sz="4107">
                <a:solidFill>
                  <a:srgbClr val="101010"/>
                </a:solidFill>
                <a:latin typeface="Archivo Black"/>
              </a:rPr>
              <a:t> G) Continuar con los </a:t>
            </a:r>
            <a:r>
              <a:rPr lang="en-US" sz="4107">
                <a:solidFill>
                  <a:srgbClr val="E8872A"/>
                </a:solidFill>
                <a:latin typeface="Archivo Black"/>
              </a:rPr>
              <a:t>proyectos pedagógicos transversales</a:t>
            </a:r>
          </a:p>
          <a:p>
            <a:pPr marL="0" lvl="0" indent="0">
              <a:lnSpc>
                <a:spcPts val="5750"/>
              </a:lnSpc>
              <a:spcBef>
                <a:spcPct val="0"/>
              </a:spcBef>
            </a:pPr>
            <a:r>
              <a:rPr lang="en-US" sz="4107">
                <a:solidFill>
                  <a:srgbClr val="101010"/>
                </a:solidFill>
                <a:latin typeface="Archivo Black"/>
              </a:rPr>
              <a:t>  de carácter obligatorio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TextBox 2"/>
          <p:cNvSpPr txBox="1"/>
          <p:nvPr/>
        </p:nvSpPr>
        <p:spPr>
          <a:xfrm>
            <a:off x="640035" y="238609"/>
            <a:ext cx="17007929"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AVANCES DE LOS PROYECTOS Y PROGRAMAS</a:t>
            </a:r>
          </a:p>
        </p:txBody>
      </p:sp>
      <p:grpSp>
        <p:nvGrpSpPr>
          <p:cNvPr id="3" name="Group 3"/>
          <p:cNvGrpSpPr/>
          <p:nvPr/>
        </p:nvGrpSpPr>
        <p:grpSpPr>
          <a:xfrm>
            <a:off x="1159122" y="2990423"/>
            <a:ext cx="14122115" cy="563011"/>
            <a:chOff x="0" y="0"/>
            <a:chExt cx="4388035" cy="174939"/>
          </a:xfrm>
        </p:grpSpPr>
        <p:sp>
          <p:nvSpPr>
            <p:cNvPr id="4" name="Freeform 4"/>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5" name="TextBox 5"/>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6" name="Group 6"/>
          <p:cNvGrpSpPr/>
          <p:nvPr/>
        </p:nvGrpSpPr>
        <p:grpSpPr>
          <a:xfrm>
            <a:off x="853901" y="2328100"/>
            <a:ext cx="16889347" cy="943829"/>
            <a:chOff x="0" y="0"/>
            <a:chExt cx="5247872" cy="293267"/>
          </a:xfrm>
        </p:grpSpPr>
        <p:sp>
          <p:nvSpPr>
            <p:cNvPr id="7" name="Freeform 7"/>
            <p:cNvSpPr/>
            <p:nvPr/>
          </p:nvSpPr>
          <p:spPr>
            <a:xfrm>
              <a:off x="0" y="0"/>
              <a:ext cx="5247872" cy="293267"/>
            </a:xfrm>
            <a:custGeom>
              <a:avLst/>
              <a:gdLst/>
              <a:ahLst/>
              <a:cxnLst/>
              <a:rect l="l" t="t" r="r" b="b"/>
              <a:pathLst>
                <a:path w="5247872" h="293267">
                  <a:moveTo>
                    <a:pt x="21544" y="0"/>
                  </a:moveTo>
                  <a:lnTo>
                    <a:pt x="5226327" y="0"/>
                  </a:lnTo>
                  <a:cubicBezTo>
                    <a:pt x="5238226" y="0"/>
                    <a:pt x="5247872" y="9646"/>
                    <a:pt x="5247872" y="21544"/>
                  </a:cubicBezTo>
                  <a:lnTo>
                    <a:pt x="5247872" y="271723"/>
                  </a:lnTo>
                  <a:cubicBezTo>
                    <a:pt x="5247872" y="283622"/>
                    <a:pt x="5238226" y="293267"/>
                    <a:pt x="5226327" y="293267"/>
                  </a:cubicBezTo>
                  <a:lnTo>
                    <a:pt x="21544" y="293267"/>
                  </a:lnTo>
                  <a:cubicBezTo>
                    <a:pt x="9646" y="293267"/>
                    <a:pt x="0" y="283622"/>
                    <a:pt x="0" y="271723"/>
                  </a:cubicBezTo>
                  <a:lnTo>
                    <a:pt x="0" y="21544"/>
                  </a:lnTo>
                  <a:cubicBezTo>
                    <a:pt x="0" y="9646"/>
                    <a:pt x="9646" y="0"/>
                    <a:pt x="21544" y="0"/>
                  </a:cubicBezTo>
                  <a:close/>
                </a:path>
              </a:pathLst>
            </a:custGeom>
            <a:solidFill>
              <a:srgbClr val="FFFFFF"/>
            </a:solidFill>
          </p:spPr>
        </p:sp>
        <p:sp>
          <p:nvSpPr>
            <p:cNvPr id="8" name="TextBox 8"/>
            <p:cNvSpPr txBox="1"/>
            <p:nvPr/>
          </p:nvSpPr>
          <p:spPr>
            <a:xfrm>
              <a:off x="0" y="-38100"/>
              <a:ext cx="5247872" cy="331367"/>
            </a:xfrm>
            <a:prstGeom prst="rect">
              <a:avLst/>
            </a:prstGeom>
          </p:spPr>
          <p:txBody>
            <a:bodyPr lIns="50800" tIns="50800" rIns="50800" bIns="50800" rtlCol="0" anchor="ctr"/>
            <a:lstStyle/>
            <a:p>
              <a:pPr algn="ctr">
                <a:lnSpc>
                  <a:spcPts val="3360"/>
                </a:lnSpc>
              </a:pPr>
              <a:endParaRPr/>
            </a:p>
          </p:txBody>
        </p:sp>
      </p:grpSp>
      <p:sp>
        <p:nvSpPr>
          <p:cNvPr id="9" name="TextBox 9"/>
          <p:cNvSpPr txBox="1"/>
          <p:nvPr/>
        </p:nvSpPr>
        <p:spPr>
          <a:xfrm>
            <a:off x="1159122" y="2328679"/>
            <a:ext cx="16271972" cy="7052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 H)  Implementación del</a:t>
            </a:r>
            <a:r>
              <a:rPr lang="en-US" sz="4107">
                <a:solidFill>
                  <a:srgbClr val="CC3739"/>
                </a:solidFill>
                <a:latin typeface="Archivo Black"/>
              </a:rPr>
              <a:t> proyecto de lectura</a:t>
            </a:r>
          </a:p>
        </p:txBody>
      </p:sp>
      <p:grpSp>
        <p:nvGrpSpPr>
          <p:cNvPr id="10" name="Group 10"/>
          <p:cNvGrpSpPr/>
          <p:nvPr/>
        </p:nvGrpSpPr>
        <p:grpSpPr>
          <a:xfrm>
            <a:off x="1162588" y="5189866"/>
            <a:ext cx="14122115" cy="563011"/>
            <a:chOff x="0" y="0"/>
            <a:chExt cx="4388035" cy="174939"/>
          </a:xfrm>
        </p:grpSpPr>
        <p:sp>
          <p:nvSpPr>
            <p:cNvPr id="11" name="Freeform 11"/>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2" name="TextBox 12"/>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3" name="Group 13"/>
          <p:cNvGrpSpPr/>
          <p:nvPr/>
        </p:nvGrpSpPr>
        <p:grpSpPr>
          <a:xfrm>
            <a:off x="853901" y="4515459"/>
            <a:ext cx="16889347" cy="943829"/>
            <a:chOff x="0" y="0"/>
            <a:chExt cx="5247872" cy="293267"/>
          </a:xfrm>
        </p:grpSpPr>
        <p:sp>
          <p:nvSpPr>
            <p:cNvPr id="14" name="Freeform 14"/>
            <p:cNvSpPr/>
            <p:nvPr/>
          </p:nvSpPr>
          <p:spPr>
            <a:xfrm>
              <a:off x="0" y="0"/>
              <a:ext cx="5247872" cy="293267"/>
            </a:xfrm>
            <a:custGeom>
              <a:avLst/>
              <a:gdLst/>
              <a:ahLst/>
              <a:cxnLst/>
              <a:rect l="l" t="t" r="r" b="b"/>
              <a:pathLst>
                <a:path w="5247872" h="293267">
                  <a:moveTo>
                    <a:pt x="21544" y="0"/>
                  </a:moveTo>
                  <a:lnTo>
                    <a:pt x="5226327" y="0"/>
                  </a:lnTo>
                  <a:cubicBezTo>
                    <a:pt x="5238226" y="0"/>
                    <a:pt x="5247872" y="9646"/>
                    <a:pt x="5247872" y="21544"/>
                  </a:cubicBezTo>
                  <a:lnTo>
                    <a:pt x="5247872" y="271723"/>
                  </a:lnTo>
                  <a:cubicBezTo>
                    <a:pt x="5247872" y="283622"/>
                    <a:pt x="5238226" y="293267"/>
                    <a:pt x="5226327" y="293267"/>
                  </a:cubicBezTo>
                  <a:lnTo>
                    <a:pt x="21544" y="293267"/>
                  </a:lnTo>
                  <a:cubicBezTo>
                    <a:pt x="9646" y="293267"/>
                    <a:pt x="0" y="283622"/>
                    <a:pt x="0" y="271723"/>
                  </a:cubicBezTo>
                  <a:lnTo>
                    <a:pt x="0" y="21544"/>
                  </a:lnTo>
                  <a:cubicBezTo>
                    <a:pt x="0" y="9646"/>
                    <a:pt x="9646" y="0"/>
                    <a:pt x="21544" y="0"/>
                  </a:cubicBezTo>
                  <a:close/>
                </a:path>
              </a:pathLst>
            </a:custGeom>
            <a:solidFill>
              <a:srgbClr val="FFFFFF"/>
            </a:solidFill>
          </p:spPr>
        </p:sp>
        <p:sp>
          <p:nvSpPr>
            <p:cNvPr id="15" name="TextBox 15"/>
            <p:cNvSpPr txBox="1"/>
            <p:nvPr/>
          </p:nvSpPr>
          <p:spPr>
            <a:xfrm>
              <a:off x="0" y="-38100"/>
              <a:ext cx="5247872" cy="331367"/>
            </a:xfrm>
            <a:prstGeom prst="rect">
              <a:avLst/>
            </a:prstGeom>
          </p:spPr>
          <p:txBody>
            <a:bodyPr lIns="50800" tIns="50800" rIns="50800" bIns="50800" rtlCol="0" anchor="ctr"/>
            <a:lstStyle/>
            <a:p>
              <a:pPr algn="ctr">
                <a:lnSpc>
                  <a:spcPts val="3360"/>
                </a:lnSpc>
              </a:pPr>
              <a:endParaRPr/>
            </a:p>
          </p:txBody>
        </p:sp>
      </p:grpSp>
      <p:sp>
        <p:nvSpPr>
          <p:cNvPr id="16" name="TextBox 16"/>
          <p:cNvSpPr txBox="1"/>
          <p:nvPr/>
        </p:nvSpPr>
        <p:spPr>
          <a:xfrm>
            <a:off x="1162588" y="4570530"/>
            <a:ext cx="16271972" cy="7052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 I) Mejoramiento de la </a:t>
            </a:r>
            <a:r>
              <a:rPr lang="en-US" sz="4107">
                <a:solidFill>
                  <a:srgbClr val="13508B"/>
                </a:solidFill>
                <a:latin typeface="Archivo Black"/>
              </a:rPr>
              <a:t>infraestructura y dotación </a:t>
            </a:r>
          </a:p>
        </p:txBody>
      </p:sp>
      <p:grpSp>
        <p:nvGrpSpPr>
          <p:cNvPr id="17" name="Group 17"/>
          <p:cNvGrpSpPr/>
          <p:nvPr/>
        </p:nvGrpSpPr>
        <p:grpSpPr>
          <a:xfrm>
            <a:off x="1209195" y="7377449"/>
            <a:ext cx="14122115" cy="563011"/>
            <a:chOff x="0" y="0"/>
            <a:chExt cx="4388035" cy="174939"/>
          </a:xfrm>
        </p:grpSpPr>
        <p:sp>
          <p:nvSpPr>
            <p:cNvPr id="18" name="Freeform 18"/>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9" name="TextBox 19"/>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0" name="Group 20"/>
          <p:cNvGrpSpPr/>
          <p:nvPr/>
        </p:nvGrpSpPr>
        <p:grpSpPr>
          <a:xfrm>
            <a:off x="1209195" y="7978559"/>
            <a:ext cx="14122115" cy="563011"/>
            <a:chOff x="0" y="0"/>
            <a:chExt cx="4388035" cy="174939"/>
          </a:xfrm>
        </p:grpSpPr>
        <p:sp>
          <p:nvSpPr>
            <p:cNvPr id="21" name="Freeform 21"/>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22" name="TextBox 22"/>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3" name="Group 23"/>
          <p:cNvGrpSpPr/>
          <p:nvPr/>
        </p:nvGrpSpPr>
        <p:grpSpPr>
          <a:xfrm>
            <a:off x="1053119" y="6715125"/>
            <a:ext cx="17001686" cy="1601817"/>
            <a:chOff x="0" y="0"/>
            <a:chExt cx="5282778" cy="497718"/>
          </a:xfrm>
        </p:grpSpPr>
        <p:sp>
          <p:nvSpPr>
            <p:cNvPr id="24" name="Freeform 24"/>
            <p:cNvSpPr/>
            <p:nvPr/>
          </p:nvSpPr>
          <p:spPr>
            <a:xfrm>
              <a:off x="0" y="0"/>
              <a:ext cx="5282778" cy="497718"/>
            </a:xfrm>
            <a:custGeom>
              <a:avLst/>
              <a:gdLst/>
              <a:ahLst/>
              <a:cxnLst/>
              <a:rect l="l" t="t" r="r" b="b"/>
              <a:pathLst>
                <a:path w="5282778" h="497718">
                  <a:moveTo>
                    <a:pt x="21402" y="0"/>
                  </a:moveTo>
                  <a:lnTo>
                    <a:pt x="5261376" y="0"/>
                  </a:lnTo>
                  <a:cubicBezTo>
                    <a:pt x="5267052" y="0"/>
                    <a:pt x="5272496" y="2255"/>
                    <a:pt x="5276509" y="6269"/>
                  </a:cubicBezTo>
                  <a:cubicBezTo>
                    <a:pt x="5280523" y="10282"/>
                    <a:pt x="5282778" y="15726"/>
                    <a:pt x="5282778" y="21402"/>
                  </a:cubicBezTo>
                  <a:lnTo>
                    <a:pt x="5282778" y="476316"/>
                  </a:lnTo>
                  <a:cubicBezTo>
                    <a:pt x="5282778" y="481992"/>
                    <a:pt x="5280523" y="487436"/>
                    <a:pt x="5276509" y="491449"/>
                  </a:cubicBezTo>
                  <a:cubicBezTo>
                    <a:pt x="5272496" y="495463"/>
                    <a:pt x="5267052" y="497718"/>
                    <a:pt x="5261376" y="497718"/>
                  </a:cubicBezTo>
                  <a:lnTo>
                    <a:pt x="21402" y="497718"/>
                  </a:lnTo>
                  <a:cubicBezTo>
                    <a:pt x="15726" y="497718"/>
                    <a:pt x="10282" y="495463"/>
                    <a:pt x="6269" y="491449"/>
                  </a:cubicBezTo>
                  <a:cubicBezTo>
                    <a:pt x="2255" y="487436"/>
                    <a:pt x="0" y="481992"/>
                    <a:pt x="0" y="476316"/>
                  </a:cubicBezTo>
                  <a:lnTo>
                    <a:pt x="0" y="21402"/>
                  </a:lnTo>
                  <a:cubicBezTo>
                    <a:pt x="0" y="15726"/>
                    <a:pt x="2255" y="10282"/>
                    <a:pt x="6269" y="6269"/>
                  </a:cubicBezTo>
                  <a:cubicBezTo>
                    <a:pt x="10282" y="2255"/>
                    <a:pt x="15726" y="0"/>
                    <a:pt x="21402" y="0"/>
                  </a:cubicBezTo>
                  <a:close/>
                </a:path>
              </a:pathLst>
            </a:custGeom>
            <a:solidFill>
              <a:srgbClr val="FFFFFF"/>
            </a:solidFill>
          </p:spPr>
        </p:sp>
        <p:sp>
          <p:nvSpPr>
            <p:cNvPr id="25" name="TextBox 25"/>
            <p:cNvSpPr txBox="1"/>
            <p:nvPr/>
          </p:nvSpPr>
          <p:spPr>
            <a:xfrm>
              <a:off x="0" y="-38100"/>
              <a:ext cx="5282778" cy="535818"/>
            </a:xfrm>
            <a:prstGeom prst="rect">
              <a:avLst/>
            </a:prstGeom>
          </p:spPr>
          <p:txBody>
            <a:bodyPr lIns="50800" tIns="50800" rIns="50800" bIns="50800" rtlCol="0" anchor="ctr"/>
            <a:lstStyle/>
            <a:p>
              <a:pPr algn="ctr">
                <a:lnSpc>
                  <a:spcPts val="3360"/>
                </a:lnSpc>
              </a:pPr>
              <a:endParaRPr/>
            </a:p>
          </p:txBody>
        </p:sp>
      </p:grpSp>
      <p:sp>
        <p:nvSpPr>
          <p:cNvPr id="26" name="TextBox 26"/>
          <p:cNvSpPr txBox="1"/>
          <p:nvPr/>
        </p:nvSpPr>
        <p:spPr>
          <a:xfrm>
            <a:off x="1209195" y="6758573"/>
            <a:ext cx="15630033" cy="14291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 J) Participación en </a:t>
            </a:r>
            <a:r>
              <a:rPr lang="en-US" sz="4107">
                <a:solidFill>
                  <a:srgbClr val="E72D00"/>
                </a:solidFill>
                <a:latin typeface="Archivo Black"/>
              </a:rPr>
              <a:t>Olimpiadas Matemáticas      </a:t>
            </a:r>
            <a:r>
              <a:rPr lang="en-US" sz="4107">
                <a:solidFill>
                  <a:srgbClr val="101010"/>
                </a:solidFill>
                <a:latin typeface="Archivo Black"/>
              </a:rPr>
              <a:t>                                   (Universidad de Antioquia)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1053119" y="3584217"/>
            <a:ext cx="14122115" cy="563011"/>
            <a:chOff x="0" y="0"/>
            <a:chExt cx="4388035" cy="174939"/>
          </a:xfrm>
        </p:grpSpPr>
        <p:sp>
          <p:nvSpPr>
            <p:cNvPr id="3" name="Freeform 3"/>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4" name="TextBox 4"/>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853901" y="2376245"/>
            <a:ext cx="17257897" cy="1489477"/>
            <a:chOff x="0" y="0"/>
            <a:chExt cx="5362388" cy="462812"/>
          </a:xfrm>
        </p:grpSpPr>
        <p:sp>
          <p:nvSpPr>
            <p:cNvPr id="6" name="Freeform 6"/>
            <p:cNvSpPr/>
            <p:nvPr/>
          </p:nvSpPr>
          <p:spPr>
            <a:xfrm>
              <a:off x="0" y="0"/>
              <a:ext cx="5362388" cy="462812"/>
            </a:xfrm>
            <a:custGeom>
              <a:avLst/>
              <a:gdLst/>
              <a:ahLst/>
              <a:cxnLst/>
              <a:rect l="l" t="t" r="r" b="b"/>
              <a:pathLst>
                <a:path w="5362388" h="462812">
                  <a:moveTo>
                    <a:pt x="21084" y="0"/>
                  </a:moveTo>
                  <a:lnTo>
                    <a:pt x="5341303" y="0"/>
                  </a:lnTo>
                  <a:cubicBezTo>
                    <a:pt x="5352948" y="0"/>
                    <a:pt x="5362388" y="9440"/>
                    <a:pt x="5362388" y="21084"/>
                  </a:cubicBezTo>
                  <a:lnTo>
                    <a:pt x="5362388" y="441727"/>
                  </a:lnTo>
                  <a:cubicBezTo>
                    <a:pt x="5362388" y="453372"/>
                    <a:pt x="5352948" y="462812"/>
                    <a:pt x="5341303" y="462812"/>
                  </a:cubicBezTo>
                  <a:lnTo>
                    <a:pt x="21084" y="462812"/>
                  </a:lnTo>
                  <a:cubicBezTo>
                    <a:pt x="15492" y="462812"/>
                    <a:pt x="10130" y="460590"/>
                    <a:pt x="6175" y="456636"/>
                  </a:cubicBezTo>
                  <a:cubicBezTo>
                    <a:pt x="2221" y="452682"/>
                    <a:pt x="0" y="447319"/>
                    <a:pt x="0" y="441727"/>
                  </a:cubicBezTo>
                  <a:lnTo>
                    <a:pt x="0" y="21084"/>
                  </a:lnTo>
                  <a:cubicBezTo>
                    <a:pt x="0" y="9440"/>
                    <a:pt x="9440" y="0"/>
                    <a:pt x="21084" y="0"/>
                  </a:cubicBezTo>
                  <a:close/>
                </a:path>
              </a:pathLst>
            </a:custGeom>
            <a:solidFill>
              <a:srgbClr val="FFFFFF"/>
            </a:solidFill>
          </p:spPr>
        </p:sp>
        <p:sp>
          <p:nvSpPr>
            <p:cNvPr id="7" name="TextBox 7"/>
            <p:cNvSpPr txBox="1"/>
            <p:nvPr/>
          </p:nvSpPr>
          <p:spPr>
            <a:xfrm>
              <a:off x="0" y="-38100"/>
              <a:ext cx="5362388" cy="500912"/>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1053119" y="5990182"/>
            <a:ext cx="14122115" cy="563011"/>
            <a:chOff x="0" y="0"/>
            <a:chExt cx="4388035" cy="174939"/>
          </a:xfrm>
        </p:grpSpPr>
        <p:sp>
          <p:nvSpPr>
            <p:cNvPr id="9" name="Freeform 9"/>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0" name="TextBox 10"/>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853901" y="4963194"/>
            <a:ext cx="17200903" cy="1273517"/>
            <a:chOff x="0" y="0"/>
            <a:chExt cx="5344679" cy="395708"/>
          </a:xfrm>
        </p:grpSpPr>
        <p:sp>
          <p:nvSpPr>
            <p:cNvPr id="12" name="Freeform 12"/>
            <p:cNvSpPr/>
            <p:nvPr/>
          </p:nvSpPr>
          <p:spPr>
            <a:xfrm>
              <a:off x="0" y="0"/>
              <a:ext cx="5344679" cy="395708"/>
            </a:xfrm>
            <a:custGeom>
              <a:avLst/>
              <a:gdLst/>
              <a:ahLst/>
              <a:cxnLst/>
              <a:rect l="l" t="t" r="r" b="b"/>
              <a:pathLst>
                <a:path w="5344679" h="395708">
                  <a:moveTo>
                    <a:pt x="21154" y="0"/>
                  </a:moveTo>
                  <a:lnTo>
                    <a:pt x="5323525" y="0"/>
                  </a:lnTo>
                  <a:cubicBezTo>
                    <a:pt x="5335208" y="0"/>
                    <a:pt x="5344679" y="9471"/>
                    <a:pt x="5344679" y="21154"/>
                  </a:cubicBezTo>
                  <a:lnTo>
                    <a:pt x="5344679" y="374554"/>
                  </a:lnTo>
                  <a:cubicBezTo>
                    <a:pt x="5344679" y="386237"/>
                    <a:pt x="5335208" y="395708"/>
                    <a:pt x="5323525" y="395708"/>
                  </a:cubicBezTo>
                  <a:lnTo>
                    <a:pt x="21154" y="395708"/>
                  </a:lnTo>
                  <a:cubicBezTo>
                    <a:pt x="9471" y="395708"/>
                    <a:pt x="0" y="386237"/>
                    <a:pt x="0" y="374554"/>
                  </a:cubicBezTo>
                  <a:lnTo>
                    <a:pt x="0" y="21154"/>
                  </a:lnTo>
                  <a:cubicBezTo>
                    <a:pt x="0" y="9471"/>
                    <a:pt x="9471" y="0"/>
                    <a:pt x="21154" y="0"/>
                  </a:cubicBezTo>
                  <a:close/>
                </a:path>
              </a:pathLst>
            </a:custGeom>
            <a:solidFill>
              <a:srgbClr val="FFFFFF"/>
            </a:solidFill>
          </p:spPr>
        </p:sp>
        <p:sp>
          <p:nvSpPr>
            <p:cNvPr id="13" name="TextBox 13"/>
            <p:cNvSpPr txBox="1"/>
            <p:nvPr/>
          </p:nvSpPr>
          <p:spPr>
            <a:xfrm>
              <a:off x="0" y="-38100"/>
              <a:ext cx="5344679" cy="433808"/>
            </a:xfrm>
            <a:prstGeom prst="rect">
              <a:avLst/>
            </a:prstGeom>
          </p:spPr>
          <p:txBody>
            <a:bodyPr lIns="50800" tIns="50800" rIns="50800" bIns="50800" rtlCol="0" anchor="ctr"/>
            <a:lstStyle/>
            <a:p>
              <a:pPr algn="ctr">
                <a:lnSpc>
                  <a:spcPts val="3360"/>
                </a:lnSpc>
              </a:pPr>
              <a:endParaRPr/>
            </a:p>
          </p:txBody>
        </p:sp>
      </p:grpSp>
      <p:grpSp>
        <p:nvGrpSpPr>
          <p:cNvPr id="14" name="Group 14"/>
          <p:cNvGrpSpPr/>
          <p:nvPr/>
        </p:nvGrpSpPr>
        <p:grpSpPr>
          <a:xfrm>
            <a:off x="1184777" y="7996506"/>
            <a:ext cx="14122115" cy="563011"/>
            <a:chOff x="0" y="0"/>
            <a:chExt cx="4388035" cy="174939"/>
          </a:xfrm>
        </p:grpSpPr>
        <p:sp>
          <p:nvSpPr>
            <p:cNvPr id="15" name="Freeform 15"/>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6" name="TextBox 16"/>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7" name="Group 17"/>
          <p:cNvGrpSpPr/>
          <p:nvPr/>
        </p:nvGrpSpPr>
        <p:grpSpPr>
          <a:xfrm>
            <a:off x="1184777" y="8597617"/>
            <a:ext cx="14122115" cy="563011"/>
            <a:chOff x="0" y="0"/>
            <a:chExt cx="4388035" cy="174939"/>
          </a:xfrm>
        </p:grpSpPr>
        <p:sp>
          <p:nvSpPr>
            <p:cNvPr id="18" name="Freeform 18"/>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9" name="TextBox 19"/>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0" name="Group 20"/>
          <p:cNvGrpSpPr/>
          <p:nvPr/>
        </p:nvGrpSpPr>
        <p:grpSpPr>
          <a:xfrm>
            <a:off x="1028700" y="7334183"/>
            <a:ext cx="17001686" cy="1601817"/>
            <a:chOff x="0" y="0"/>
            <a:chExt cx="5282778" cy="497718"/>
          </a:xfrm>
        </p:grpSpPr>
        <p:sp>
          <p:nvSpPr>
            <p:cNvPr id="21" name="Freeform 21"/>
            <p:cNvSpPr/>
            <p:nvPr/>
          </p:nvSpPr>
          <p:spPr>
            <a:xfrm>
              <a:off x="0" y="0"/>
              <a:ext cx="5282778" cy="497718"/>
            </a:xfrm>
            <a:custGeom>
              <a:avLst/>
              <a:gdLst/>
              <a:ahLst/>
              <a:cxnLst/>
              <a:rect l="l" t="t" r="r" b="b"/>
              <a:pathLst>
                <a:path w="5282778" h="497718">
                  <a:moveTo>
                    <a:pt x="21402" y="0"/>
                  </a:moveTo>
                  <a:lnTo>
                    <a:pt x="5261376" y="0"/>
                  </a:lnTo>
                  <a:cubicBezTo>
                    <a:pt x="5267052" y="0"/>
                    <a:pt x="5272496" y="2255"/>
                    <a:pt x="5276509" y="6269"/>
                  </a:cubicBezTo>
                  <a:cubicBezTo>
                    <a:pt x="5280523" y="10282"/>
                    <a:pt x="5282778" y="15726"/>
                    <a:pt x="5282778" y="21402"/>
                  </a:cubicBezTo>
                  <a:lnTo>
                    <a:pt x="5282778" y="476316"/>
                  </a:lnTo>
                  <a:cubicBezTo>
                    <a:pt x="5282778" y="481992"/>
                    <a:pt x="5280523" y="487436"/>
                    <a:pt x="5276509" y="491449"/>
                  </a:cubicBezTo>
                  <a:cubicBezTo>
                    <a:pt x="5272496" y="495463"/>
                    <a:pt x="5267052" y="497718"/>
                    <a:pt x="5261376" y="497718"/>
                  </a:cubicBezTo>
                  <a:lnTo>
                    <a:pt x="21402" y="497718"/>
                  </a:lnTo>
                  <a:cubicBezTo>
                    <a:pt x="15726" y="497718"/>
                    <a:pt x="10282" y="495463"/>
                    <a:pt x="6269" y="491449"/>
                  </a:cubicBezTo>
                  <a:cubicBezTo>
                    <a:pt x="2255" y="487436"/>
                    <a:pt x="0" y="481992"/>
                    <a:pt x="0" y="476316"/>
                  </a:cubicBezTo>
                  <a:lnTo>
                    <a:pt x="0" y="21402"/>
                  </a:lnTo>
                  <a:cubicBezTo>
                    <a:pt x="0" y="15726"/>
                    <a:pt x="2255" y="10282"/>
                    <a:pt x="6269" y="6269"/>
                  </a:cubicBezTo>
                  <a:cubicBezTo>
                    <a:pt x="10282" y="2255"/>
                    <a:pt x="15726" y="0"/>
                    <a:pt x="21402" y="0"/>
                  </a:cubicBezTo>
                  <a:close/>
                </a:path>
              </a:pathLst>
            </a:custGeom>
            <a:solidFill>
              <a:srgbClr val="FFFFFF"/>
            </a:solidFill>
          </p:spPr>
        </p:sp>
        <p:sp>
          <p:nvSpPr>
            <p:cNvPr id="22" name="TextBox 22"/>
            <p:cNvSpPr txBox="1"/>
            <p:nvPr/>
          </p:nvSpPr>
          <p:spPr>
            <a:xfrm>
              <a:off x="0" y="-38100"/>
              <a:ext cx="5282778" cy="535818"/>
            </a:xfrm>
            <a:prstGeom prst="rect">
              <a:avLst/>
            </a:prstGeom>
          </p:spPr>
          <p:txBody>
            <a:bodyPr lIns="50800" tIns="50800" rIns="50800" bIns="50800" rtlCol="0" anchor="ctr"/>
            <a:lstStyle/>
            <a:p>
              <a:pPr algn="ctr">
                <a:lnSpc>
                  <a:spcPts val="3360"/>
                </a:lnSpc>
              </a:pPr>
              <a:endParaRPr/>
            </a:p>
          </p:txBody>
        </p:sp>
      </p:grpSp>
      <p:sp>
        <p:nvSpPr>
          <p:cNvPr id="23" name="TextBox 23"/>
          <p:cNvSpPr txBox="1"/>
          <p:nvPr/>
        </p:nvSpPr>
        <p:spPr>
          <a:xfrm>
            <a:off x="3372222" y="238609"/>
            <a:ext cx="11543556"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OBSTÁCULOS Y LIMITACIONES</a:t>
            </a:r>
          </a:p>
        </p:txBody>
      </p:sp>
      <p:sp>
        <p:nvSpPr>
          <p:cNvPr id="24" name="TextBox 24"/>
          <p:cNvSpPr txBox="1"/>
          <p:nvPr/>
        </p:nvSpPr>
        <p:spPr>
          <a:xfrm>
            <a:off x="1209195" y="2290520"/>
            <a:ext cx="16902603" cy="1393635"/>
          </a:xfrm>
          <a:prstGeom prst="rect">
            <a:avLst/>
          </a:prstGeom>
        </p:spPr>
        <p:txBody>
          <a:bodyPr lIns="0" tIns="0" rIns="0" bIns="0" rtlCol="0" anchor="t">
            <a:spAutoFit/>
          </a:bodyPr>
          <a:lstStyle/>
          <a:p>
            <a:pPr marL="0" lvl="0" indent="0">
              <a:lnSpc>
                <a:spcPts val="5610"/>
              </a:lnSpc>
              <a:spcBef>
                <a:spcPct val="0"/>
              </a:spcBef>
            </a:pPr>
            <a:r>
              <a:rPr lang="en-US" sz="4007">
                <a:solidFill>
                  <a:srgbClr val="101010"/>
                </a:solidFill>
                <a:latin typeface="Archivo Black"/>
              </a:rPr>
              <a:t> A) Se requiere </a:t>
            </a:r>
            <a:r>
              <a:rPr lang="en-US" sz="4007">
                <a:solidFill>
                  <a:srgbClr val="FFA300"/>
                </a:solidFill>
                <a:latin typeface="Archivo Black"/>
              </a:rPr>
              <a:t>mayor participación</a:t>
            </a:r>
            <a:r>
              <a:rPr lang="en-US" sz="4007">
                <a:solidFill>
                  <a:srgbClr val="101010"/>
                </a:solidFill>
                <a:latin typeface="Archivo Black"/>
              </a:rPr>
              <a:t> de los </a:t>
            </a:r>
            <a:r>
              <a:rPr lang="en-US" sz="4007">
                <a:solidFill>
                  <a:srgbClr val="13508B"/>
                </a:solidFill>
                <a:latin typeface="Archivo Black"/>
              </a:rPr>
              <a:t>padres de familia </a:t>
            </a:r>
            <a:r>
              <a:rPr lang="en-US" sz="4007">
                <a:solidFill>
                  <a:srgbClr val="101010"/>
                </a:solidFill>
                <a:latin typeface="Archivo Black"/>
              </a:rPr>
              <a:t>frente al proceso de formación de su hijo o acudido </a:t>
            </a:r>
          </a:p>
        </p:txBody>
      </p:sp>
      <p:sp>
        <p:nvSpPr>
          <p:cNvPr id="25" name="TextBox 25"/>
          <p:cNvSpPr txBox="1"/>
          <p:nvPr/>
        </p:nvSpPr>
        <p:spPr>
          <a:xfrm>
            <a:off x="1331807" y="4842492"/>
            <a:ext cx="15624386" cy="14291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 B)  </a:t>
            </a:r>
            <a:r>
              <a:rPr lang="en-US" sz="4107">
                <a:solidFill>
                  <a:srgbClr val="13508B"/>
                </a:solidFill>
                <a:latin typeface="Archivo Black"/>
              </a:rPr>
              <a:t>Nombramiento de docentes</a:t>
            </a:r>
            <a:r>
              <a:rPr lang="en-US" sz="4107">
                <a:solidFill>
                  <a:srgbClr val="101010"/>
                </a:solidFill>
                <a:latin typeface="Archivo Black"/>
              </a:rPr>
              <a:t> por parte de la Secretaría de Educación del Cesar</a:t>
            </a:r>
          </a:p>
        </p:txBody>
      </p:sp>
      <p:sp>
        <p:nvSpPr>
          <p:cNvPr id="26" name="TextBox 26"/>
          <p:cNvSpPr txBox="1"/>
          <p:nvPr/>
        </p:nvSpPr>
        <p:spPr>
          <a:xfrm>
            <a:off x="1203827" y="7377631"/>
            <a:ext cx="16721330" cy="1429195"/>
          </a:xfrm>
          <a:prstGeom prst="rect">
            <a:avLst/>
          </a:prstGeom>
        </p:spPr>
        <p:txBody>
          <a:bodyPr lIns="0" tIns="0" rIns="0" bIns="0" rtlCol="0" anchor="t">
            <a:spAutoFit/>
          </a:bodyPr>
          <a:lstStyle/>
          <a:p>
            <a:pPr marL="0" lvl="0" indent="0">
              <a:lnSpc>
                <a:spcPts val="5750"/>
              </a:lnSpc>
              <a:spcBef>
                <a:spcPct val="0"/>
              </a:spcBef>
            </a:pPr>
            <a:r>
              <a:rPr lang="en-US" sz="4107">
                <a:solidFill>
                  <a:srgbClr val="101010"/>
                </a:solidFill>
                <a:latin typeface="Archivo Black"/>
              </a:rPr>
              <a:t> C) La falta de computadores impide el normal desarrollo del área de informática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907317" y="4338712"/>
            <a:ext cx="12887664" cy="563011"/>
            <a:chOff x="0" y="0"/>
            <a:chExt cx="4004465" cy="174939"/>
          </a:xfrm>
        </p:grpSpPr>
        <p:sp>
          <p:nvSpPr>
            <p:cNvPr id="3" name="Freeform 3"/>
            <p:cNvSpPr/>
            <p:nvPr/>
          </p:nvSpPr>
          <p:spPr>
            <a:xfrm>
              <a:off x="0" y="0"/>
              <a:ext cx="4004466" cy="174939"/>
            </a:xfrm>
            <a:custGeom>
              <a:avLst/>
              <a:gdLst/>
              <a:ahLst/>
              <a:cxnLst/>
              <a:rect l="l" t="t" r="r" b="b"/>
              <a:pathLst>
                <a:path w="4004466" h="174939">
                  <a:moveTo>
                    <a:pt x="14417" y="0"/>
                  </a:moveTo>
                  <a:lnTo>
                    <a:pt x="3990048" y="0"/>
                  </a:lnTo>
                  <a:cubicBezTo>
                    <a:pt x="3998011" y="0"/>
                    <a:pt x="4004466" y="6455"/>
                    <a:pt x="4004466" y="14417"/>
                  </a:cubicBezTo>
                  <a:lnTo>
                    <a:pt x="4004466" y="160522"/>
                  </a:lnTo>
                  <a:cubicBezTo>
                    <a:pt x="4004466" y="168484"/>
                    <a:pt x="3998011" y="174939"/>
                    <a:pt x="3990048" y="174939"/>
                  </a:cubicBezTo>
                  <a:lnTo>
                    <a:pt x="14417" y="174939"/>
                  </a:lnTo>
                  <a:cubicBezTo>
                    <a:pt x="6455" y="174939"/>
                    <a:pt x="0" y="168484"/>
                    <a:pt x="0" y="160522"/>
                  </a:cubicBezTo>
                  <a:lnTo>
                    <a:pt x="0" y="14417"/>
                  </a:lnTo>
                  <a:cubicBezTo>
                    <a:pt x="0" y="6455"/>
                    <a:pt x="6455" y="0"/>
                    <a:pt x="14417" y="0"/>
                  </a:cubicBezTo>
                  <a:close/>
                </a:path>
              </a:pathLst>
            </a:custGeom>
            <a:solidFill>
              <a:srgbClr val="028224"/>
            </a:solidFill>
          </p:spPr>
        </p:sp>
        <p:sp>
          <p:nvSpPr>
            <p:cNvPr id="4" name="TextBox 4"/>
            <p:cNvSpPr txBox="1"/>
            <p:nvPr/>
          </p:nvSpPr>
          <p:spPr>
            <a:xfrm>
              <a:off x="0" y="-38100"/>
              <a:ext cx="400446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725513" y="3130740"/>
            <a:ext cx="15749339" cy="1489477"/>
            <a:chOff x="0" y="0"/>
            <a:chExt cx="4893648" cy="462812"/>
          </a:xfrm>
        </p:grpSpPr>
        <p:sp>
          <p:nvSpPr>
            <p:cNvPr id="6" name="Freeform 6"/>
            <p:cNvSpPr/>
            <p:nvPr/>
          </p:nvSpPr>
          <p:spPr>
            <a:xfrm>
              <a:off x="0" y="0"/>
              <a:ext cx="4893647" cy="462812"/>
            </a:xfrm>
            <a:custGeom>
              <a:avLst/>
              <a:gdLst/>
              <a:ahLst/>
              <a:cxnLst/>
              <a:rect l="l" t="t" r="r" b="b"/>
              <a:pathLst>
                <a:path w="4893647" h="462812">
                  <a:moveTo>
                    <a:pt x="23104" y="0"/>
                  </a:moveTo>
                  <a:lnTo>
                    <a:pt x="4870543" y="0"/>
                  </a:lnTo>
                  <a:cubicBezTo>
                    <a:pt x="4883303" y="0"/>
                    <a:pt x="4893647" y="10344"/>
                    <a:pt x="4893647" y="23104"/>
                  </a:cubicBezTo>
                  <a:lnTo>
                    <a:pt x="4893647" y="439708"/>
                  </a:lnTo>
                  <a:cubicBezTo>
                    <a:pt x="4893647" y="445835"/>
                    <a:pt x="4891213" y="451712"/>
                    <a:pt x="4886880" y="456045"/>
                  </a:cubicBezTo>
                  <a:cubicBezTo>
                    <a:pt x="4882548" y="460378"/>
                    <a:pt x="4876671" y="462812"/>
                    <a:pt x="4870543" y="462812"/>
                  </a:cubicBezTo>
                  <a:lnTo>
                    <a:pt x="23104" y="462812"/>
                  </a:lnTo>
                  <a:cubicBezTo>
                    <a:pt x="16976" y="462812"/>
                    <a:pt x="11100" y="460378"/>
                    <a:pt x="6767" y="456045"/>
                  </a:cubicBezTo>
                  <a:cubicBezTo>
                    <a:pt x="2434" y="451712"/>
                    <a:pt x="0" y="445835"/>
                    <a:pt x="0" y="439708"/>
                  </a:cubicBezTo>
                  <a:lnTo>
                    <a:pt x="0" y="23104"/>
                  </a:lnTo>
                  <a:cubicBezTo>
                    <a:pt x="0" y="16976"/>
                    <a:pt x="2434" y="11100"/>
                    <a:pt x="6767" y="6767"/>
                  </a:cubicBezTo>
                  <a:cubicBezTo>
                    <a:pt x="11100" y="2434"/>
                    <a:pt x="16976" y="0"/>
                    <a:pt x="23104" y="0"/>
                  </a:cubicBezTo>
                  <a:close/>
                </a:path>
              </a:pathLst>
            </a:custGeom>
            <a:solidFill>
              <a:srgbClr val="FFFFFF"/>
            </a:solidFill>
          </p:spPr>
        </p:sp>
        <p:sp>
          <p:nvSpPr>
            <p:cNvPr id="7" name="TextBox 7"/>
            <p:cNvSpPr txBox="1"/>
            <p:nvPr/>
          </p:nvSpPr>
          <p:spPr>
            <a:xfrm>
              <a:off x="0" y="-38100"/>
              <a:ext cx="4893648" cy="500912"/>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793663" y="7608199"/>
            <a:ext cx="14122115" cy="563011"/>
            <a:chOff x="0" y="0"/>
            <a:chExt cx="4388035" cy="174939"/>
          </a:xfrm>
        </p:grpSpPr>
        <p:sp>
          <p:nvSpPr>
            <p:cNvPr id="9" name="Freeform 9"/>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0" name="TextBox 10"/>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725513" y="6455703"/>
            <a:ext cx="16109606" cy="1434001"/>
            <a:chOff x="0" y="0"/>
            <a:chExt cx="5005590" cy="445574"/>
          </a:xfrm>
        </p:grpSpPr>
        <p:sp>
          <p:nvSpPr>
            <p:cNvPr id="12" name="Freeform 12"/>
            <p:cNvSpPr/>
            <p:nvPr/>
          </p:nvSpPr>
          <p:spPr>
            <a:xfrm>
              <a:off x="0" y="0"/>
              <a:ext cx="5005590" cy="445574"/>
            </a:xfrm>
            <a:custGeom>
              <a:avLst/>
              <a:gdLst/>
              <a:ahLst/>
              <a:cxnLst/>
              <a:rect l="l" t="t" r="r" b="b"/>
              <a:pathLst>
                <a:path w="5005590" h="445574">
                  <a:moveTo>
                    <a:pt x="22587" y="0"/>
                  </a:moveTo>
                  <a:lnTo>
                    <a:pt x="4983003" y="0"/>
                  </a:lnTo>
                  <a:cubicBezTo>
                    <a:pt x="4995478" y="0"/>
                    <a:pt x="5005590" y="10113"/>
                    <a:pt x="5005590" y="22587"/>
                  </a:cubicBezTo>
                  <a:lnTo>
                    <a:pt x="5005590" y="422987"/>
                  </a:lnTo>
                  <a:cubicBezTo>
                    <a:pt x="5005590" y="435462"/>
                    <a:pt x="4995478" y="445574"/>
                    <a:pt x="4983003" y="445574"/>
                  </a:cubicBezTo>
                  <a:lnTo>
                    <a:pt x="22587" y="445574"/>
                  </a:lnTo>
                  <a:cubicBezTo>
                    <a:pt x="10113" y="445574"/>
                    <a:pt x="0" y="435462"/>
                    <a:pt x="0" y="422987"/>
                  </a:cubicBezTo>
                  <a:lnTo>
                    <a:pt x="0" y="22587"/>
                  </a:lnTo>
                  <a:cubicBezTo>
                    <a:pt x="0" y="10113"/>
                    <a:pt x="10113" y="0"/>
                    <a:pt x="22587" y="0"/>
                  </a:cubicBezTo>
                  <a:close/>
                </a:path>
              </a:pathLst>
            </a:custGeom>
            <a:solidFill>
              <a:srgbClr val="FFFFFF"/>
            </a:solidFill>
          </p:spPr>
        </p:sp>
        <p:sp>
          <p:nvSpPr>
            <p:cNvPr id="13" name="TextBox 13"/>
            <p:cNvSpPr txBox="1"/>
            <p:nvPr/>
          </p:nvSpPr>
          <p:spPr>
            <a:xfrm>
              <a:off x="0" y="-38100"/>
              <a:ext cx="5005590" cy="483674"/>
            </a:xfrm>
            <a:prstGeom prst="rect">
              <a:avLst/>
            </a:prstGeom>
          </p:spPr>
          <p:txBody>
            <a:bodyPr lIns="50800" tIns="50800" rIns="50800" bIns="50800" rtlCol="0" anchor="ctr"/>
            <a:lstStyle/>
            <a:p>
              <a:pPr algn="ctr">
                <a:lnSpc>
                  <a:spcPts val="3360"/>
                </a:lnSpc>
              </a:pPr>
              <a:endParaRPr/>
            </a:p>
          </p:txBody>
        </p:sp>
      </p:grpSp>
      <p:sp>
        <p:nvSpPr>
          <p:cNvPr id="14" name="TextBox 14"/>
          <p:cNvSpPr txBox="1"/>
          <p:nvPr/>
        </p:nvSpPr>
        <p:spPr>
          <a:xfrm>
            <a:off x="3372222" y="238609"/>
            <a:ext cx="11543556"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OBSTÁCULOS Y LIMITACIONES</a:t>
            </a:r>
          </a:p>
        </p:txBody>
      </p:sp>
      <p:sp>
        <p:nvSpPr>
          <p:cNvPr id="15" name="TextBox 15"/>
          <p:cNvSpPr txBox="1"/>
          <p:nvPr/>
        </p:nvSpPr>
        <p:spPr>
          <a:xfrm>
            <a:off x="1049750" y="3045015"/>
            <a:ext cx="15425102" cy="2098485"/>
          </a:xfrm>
          <a:prstGeom prst="rect">
            <a:avLst/>
          </a:prstGeom>
        </p:spPr>
        <p:txBody>
          <a:bodyPr lIns="0" tIns="0" rIns="0" bIns="0" rtlCol="0" anchor="t">
            <a:spAutoFit/>
          </a:bodyPr>
          <a:lstStyle/>
          <a:p>
            <a:pPr>
              <a:lnSpc>
                <a:spcPts val="5610"/>
              </a:lnSpc>
            </a:pPr>
            <a:r>
              <a:rPr lang="en-US" sz="4007">
                <a:solidFill>
                  <a:srgbClr val="101010"/>
                </a:solidFill>
                <a:latin typeface="Archivo Black"/>
              </a:rPr>
              <a:t> D) Nombramiento a tiempo del </a:t>
            </a:r>
            <a:r>
              <a:rPr lang="en-US" sz="4007">
                <a:solidFill>
                  <a:srgbClr val="CC3739"/>
                </a:solidFill>
                <a:latin typeface="Archivo Black"/>
              </a:rPr>
              <a:t>personal de servicios generales</a:t>
            </a:r>
            <a:r>
              <a:rPr lang="en-US" sz="4007">
                <a:solidFill>
                  <a:srgbClr val="101010"/>
                </a:solidFill>
                <a:latin typeface="Archivo Black"/>
              </a:rPr>
              <a:t> y </a:t>
            </a:r>
            <a:r>
              <a:rPr lang="en-US" sz="4007">
                <a:solidFill>
                  <a:srgbClr val="FFA300"/>
                </a:solidFill>
                <a:latin typeface="Archivo Black"/>
              </a:rPr>
              <a:t>servicio de vigilancia</a:t>
            </a:r>
          </a:p>
          <a:p>
            <a:pPr marL="0" lvl="0" indent="0">
              <a:lnSpc>
                <a:spcPts val="5610"/>
              </a:lnSpc>
              <a:spcBef>
                <a:spcPct val="0"/>
              </a:spcBef>
            </a:pPr>
            <a:endParaRPr lang="en-US" sz="4007">
              <a:solidFill>
                <a:srgbClr val="FFA300"/>
              </a:solidFill>
              <a:latin typeface="Archivo Black"/>
            </a:endParaRPr>
          </a:p>
        </p:txBody>
      </p:sp>
      <p:sp>
        <p:nvSpPr>
          <p:cNvPr id="16" name="TextBox 16"/>
          <p:cNvSpPr txBox="1"/>
          <p:nvPr/>
        </p:nvSpPr>
        <p:spPr>
          <a:xfrm>
            <a:off x="1028700" y="6369978"/>
            <a:ext cx="15039939" cy="2098485"/>
          </a:xfrm>
          <a:prstGeom prst="rect">
            <a:avLst/>
          </a:prstGeom>
        </p:spPr>
        <p:txBody>
          <a:bodyPr lIns="0" tIns="0" rIns="0" bIns="0" rtlCol="0" anchor="t">
            <a:spAutoFit/>
          </a:bodyPr>
          <a:lstStyle/>
          <a:p>
            <a:pPr>
              <a:lnSpc>
                <a:spcPts val="5610"/>
              </a:lnSpc>
            </a:pPr>
            <a:r>
              <a:rPr lang="en-US" sz="4007">
                <a:solidFill>
                  <a:srgbClr val="101010"/>
                </a:solidFill>
                <a:latin typeface="Archivo Black"/>
              </a:rPr>
              <a:t> E) </a:t>
            </a:r>
            <a:r>
              <a:rPr lang="en-US" sz="4007">
                <a:solidFill>
                  <a:srgbClr val="E72D00"/>
                </a:solidFill>
                <a:latin typeface="Archivo Black"/>
              </a:rPr>
              <a:t>Falta de compromiso </a:t>
            </a:r>
            <a:r>
              <a:rPr lang="en-US" sz="4007">
                <a:solidFill>
                  <a:srgbClr val="101010"/>
                </a:solidFill>
                <a:latin typeface="Archivo Black"/>
              </a:rPr>
              <a:t>por parte de los estudiantes en cuanto al cumplimiento de los deberes </a:t>
            </a:r>
          </a:p>
          <a:p>
            <a:pPr marL="0" lvl="0" indent="0">
              <a:lnSpc>
                <a:spcPts val="5610"/>
              </a:lnSpc>
              <a:spcBef>
                <a:spcPct val="0"/>
              </a:spcBef>
            </a:pPr>
            <a:endParaRPr lang="en-US" sz="4007">
              <a:solidFill>
                <a:srgbClr val="101010"/>
              </a:solidFill>
              <a:latin typeface="Archivo Black"/>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891464" y="4245997"/>
            <a:ext cx="12887664" cy="563011"/>
            <a:chOff x="0" y="0"/>
            <a:chExt cx="4004465" cy="174939"/>
          </a:xfrm>
        </p:grpSpPr>
        <p:sp>
          <p:nvSpPr>
            <p:cNvPr id="3" name="Freeform 3"/>
            <p:cNvSpPr/>
            <p:nvPr/>
          </p:nvSpPr>
          <p:spPr>
            <a:xfrm>
              <a:off x="0" y="0"/>
              <a:ext cx="4004466" cy="174939"/>
            </a:xfrm>
            <a:custGeom>
              <a:avLst/>
              <a:gdLst/>
              <a:ahLst/>
              <a:cxnLst/>
              <a:rect l="l" t="t" r="r" b="b"/>
              <a:pathLst>
                <a:path w="4004466" h="174939">
                  <a:moveTo>
                    <a:pt x="14417" y="0"/>
                  </a:moveTo>
                  <a:lnTo>
                    <a:pt x="3990048" y="0"/>
                  </a:lnTo>
                  <a:cubicBezTo>
                    <a:pt x="3998011" y="0"/>
                    <a:pt x="4004466" y="6455"/>
                    <a:pt x="4004466" y="14417"/>
                  </a:cubicBezTo>
                  <a:lnTo>
                    <a:pt x="4004466" y="160522"/>
                  </a:lnTo>
                  <a:cubicBezTo>
                    <a:pt x="4004466" y="168484"/>
                    <a:pt x="3998011" y="174939"/>
                    <a:pt x="3990048" y="174939"/>
                  </a:cubicBezTo>
                  <a:lnTo>
                    <a:pt x="14417" y="174939"/>
                  </a:lnTo>
                  <a:cubicBezTo>
                    <a:pt x="6455" y="174939"/>
                    <a:pt x="0" y="168484"/>
                    <a:pt x="0" y="160522"/>
                  </a:cubicBezTo>
                  <a:lnTo>
                    <a:pt x="0" y="14417"/>
                  </a:lnTo>
                  <a:cubicBezTo>
                    <a:pt x="0" y="6455"/>
                    <a:pt x="6455" y="0"/>
                    <a:pt x="14417" y="0"/>
                  </a:cubicBezTo>
                  <a:close/>
                </a:path>
              </a:pathLst>
            </a:custGeom>
            <a:solidFill>
              <a:srgbClr val="028224"/>
            </a:solidFill>
          </p:spPr>
        </p:sp>
        <p:sp>
          <p:nvSpPr>
            <p:cNvPr id="4" name="TextBox 4"/>
            <p:cNvSpPr txBox="1"/>
            <p:nvPr/>
          </p:nvSpPr>
          <p:spPr>
            <a:xfrm>
              <a:off x="0" y="-38100"/>
              <a:ext cx="400446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588278" y="2514742"/>
            <a:ext cx="17097412" cy="2012760"/>
            <a:chOff x="0" y="0"/>
            <a:chExt cx="5312522" cy="625407"/>
          </a:xfrm>
        </p:grpSpPr>
        <p:sp>
          <p:nvSpPr>
            <p:cNvPr id="6" name="Freeform 6"/>
            <p:cNvSpPr/>
            <p:nvPr/>
          </p:nvSpPr>
          <p:spPr>
            <a:xfrm>
              <a:off x="0" y="0"/>
              <a:ext cx="5312522" cy="625407"/>
            </a:xfrm>
            <a:custGeom>
              <a:avLst/>
              <a:gdLst/>
              <a:ahLst/>
              <a:cxnLst/>
              <a:rect l="l" t="t" r="r" b="b"/>
              <a:pathLst>
                <a:path w="5312522" h="625407">
                  <a:moveTo>
                    <a:pt x="21282" y="0"/>
                  </a:moveTo>
                  <a:lnTo>
                    <a:pt x="5291240" y="0"/>
                  </a:lnTo>
                  <a:cubicBezTo>
                    <a:pt x="5302993" y="0"/>
                    <a:pt x="5312522" y="9528"/>
                    <a:pt x="5312522" y="21282"/>
                  </a:cubicBezTo>
                  <a:lnTo>
                    <a:pt x="5312522" y="604124"/>
                  </a:lnTo>
                  <a:cubicBezTo>
                    <a:pt x="5312522" y="615878"/>
                    <a:pt x="5302993" y="625407"/>
                    <a:pt x="5291240" y="625407"/>
                  </a:cubicBezTo>
                  <a:lnTo>
                    <a:pt x="21282" y="625407"/>
                  </a:lnTo>
                  <a:cubicBezTo>
                    <a:pt x="15638" y="625407"/>
                    <a:pt x="10225" y="623164"/>
                    <a:pt x="6233" y="619173"/>
                  </a:cubicBezTo>
                  <a:cubicBezTo>
                    <a:pt x="2242" y="615182"/>
                    <a:pt x="0" y="609769"/>
                    <a:pt x="0" y="604124"/>
                  </a:cubicBezTo>
                  <a:lnTo>
                    <a:pt x="0" y="21282"/>
                  </a:lnTo>
                  <a:cubicBezTo>
                    <a:pt x="0" y="9528"/>
                    <a:pt x="9528" y="0"/>
                    <a:pt x="21282" y="0"/>
                  </a:cubicBezTo>
                  <a:close/>
                </a:path>
              </a:pathLst>
            </a:custGeom>
            <a:solidFill>
              <a:srgbClr val="FFFFFF"/>
            </a:solidFill>
          </p:spPr>
        </p:sp>
        <p:sp>
          <p:nvSpPr>
            <p:cNvPr id="7" name="TextBox 7"/>
            <p:cNvSpPr txBox="1"/>
            <p:nvPr/>
          </p:nvSpPr>
          <p:spPr>
            <a:xfrm>
              <a:off x="0" y="-38100"/>
              <a:ext cx="5312522" cy="663507"/>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732062" y="6420612"/>
            <a:ext cx="14122115" cy="563011"/>
            <a:chOff x="0" y="0"/>
            <a:chExt cx="4388035" cy="174939"/>
          </a:xfrm>
        </p:grpSpPr>
        <p:sp>
          <p:nvSpPr>
            <p:cNvPr id="9" name="Freeform 9"/>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0" name="TextBox 10"/>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663912" y="5268116"/>
            <a:ext cx="16960176" cy="1434001"/>
            <a:chOff x="0" y="0"/>
            <a:chExt cx="5269880" cy="445574"/>
          </a:xfrm>
        </p:grpSpPr>
        <p:sp>
          <p:nvSpPr>
            <p:cNvPr id="12" name="Freeform 12"/>
            <p:cNvSpPr/>
            <p:nvPr/>
          </p:nvSpPr>
          <p:spPr>
            <a:xfrm>
              <a:off x="0" y="0"/>
              <a:ext cx="5269880" cy="445574"/>
            </a:xfrm>
            <a:custGeom>
              <a:avLst/>
              <a:gdLst/>
              <a:ahLst/>
              <a:cxnLst/>
              <a:rect l="l" t="t" r="r" b="b"/>
              <a:pathLst>
                <a:path w="5269880" h="445574">
                  <a:moveTo>
                    <a:pt x="21454" y="0"/>
                  </a:moveTo>
                  <a:lnTo>
                    <a:pt x="5248425" y="0"/>
                  </a:lnTo>
                  <a:cubicBezTo>
                    <a:pt x="5254116" y="0"/>
                    <a:pt x="5259572" y="2260"/>
                    <a:pt x="5263596" y="6284"/>
                  </a:cubicBezTo>
                  <a:cubicBezTo>
                    <a:pt x="5267620" y="10307"/>
                    <a:pt x="5269880" y="15764"/>
                    <a:pt x="5269880" y="21454"/>
                  </a:cubicBezTo>
                  <a:lnTo>
                    <a:pt x="5269880" y="424120"/>
                  </a:lnTo>
                  <a:cubicBezTo>
                    <a:pt x="5269880" y="435969"/>
                    <a:pt x="5260274" y="445574"/>
                    <a:pt x="5248425" y="445574"/>
                  </a:cubicBezTo>
                  <a:lnTo>
                    <a:pt x="21454" y="445574"/>
                  </a:lnTo>
                  <a:cubicBezTo>
                    <a:pt x="15764" y="445574"/>
                    <a:pt x="10307" y="443314"/>
                    <a:pt x="6284" y="439290"/>
                  </a:cubicBezTo>
                  <a:cubicBezTo>
                    <a:pt x="2260" y="435267"/>
                    <a:pt x="0" y="429810"/>
                    <a:pt x="0" y="424120"/>
                  </a:cubicBezTo>
                  <a:lnTo>
                    <a:pt x="0" y="21454"/>
                  </a:lnTo>
                  <a:cubicBezTo>
                    <a:pt x="0" y="9605"/>
                    <a:pt x="9605" y="0"/>
                    <a:pt x="21454" y="0"/>
                  </a:cubicBezTo>
                  <a:close/>
                </a:path>
              </a:pathLst>
            </a:custGeom>
            <a:solidFill>
              <a:srgbClr val="FFFFFF"/>
            </a:solidFill>
          </p:spPr>
        </p:sp>
        <p:sp>
          <p:nvSpPr>
            <p:cNvPr id="13" name="TextBox 13"/>
            <p:cNvSpPr txBox="1"/>
            <p:nvPr/>
          </p:nvSpPr>
          <p:spPr>
            <a:xfrm>
              <a:off x="0" y="-38100"/>
              <a:ext cx="5269880" cy="483674"/>
            </a:xfrm>
            <a:prstGeom prst="rect">
              <a:avLst/>
            </a:prstGeom>
          </p:spPr>
          <p:txBody>
            <a:bodyPr lIns="50800" tIns="50800" rIns="50800" bIns="50800" rtlCol="0" anchor="ctr"/>
            <a:lstStyle/>
            <a:p>
              <a:pPr algn="ctr">
                <a:lnSpc>
                  <a:spcPts val="3360"/>
                </a:lnSpc>
              </a:pPr>
              <a:endParaRPr/>
            </a:p>
          </p:txBody>
        </p:sp>
      </p:grpSp>
      <p:sp>
        <p:nvSpPr>
          <p:cNvPr id="14" name="TextBox 14"/>
          <p:cNvSpPr txBox="1"/>
          <p:nvPr/>
        </p:nvSpPr>
        <p:spPr>
          <a:xfrm>
            <a:off x="-224679" y="-114300"/>
            <a:ext cx="18288000" cy="213066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AVANCE DEL PLAN DE MEJORAMIENTO INSTITUCIONAL</a:t>
            </a:r>
          </a:p>
        </p:txBody>
      </p:sp>
      <p:sp>
        <p:nvSpPr>
          <p:cNvPr id="15" name="TextBox 15"/>
          <p:cNvSpPr txBox="1"/>
          <p:nvPr/>
        </p:nvSpPr>
        <p:spPr>
          <a:xfrm>
            <a:off x="976407" y="2550882"/>
            <a:ext cx="16145657" cy="2592618"/>
          </a:xfrm>
          <a:prstGeom prst="rect">
            <a:avLst/>
          </a:prstGeom>
        </p:spPr>
        <p:txBody>
          <a:bodyPr lIns="0" tIns="0" rIns="0" bIns="0" rtlCol="0" anchor="t">
            <a:spAutoFit/>
          </a:bodyPr>
          <a:lstStyle/>
          <a:p>
            <a:pPr>
              <a:lnSpc>
                <a:spcPts val="5195"/>
              </a:lnSpc>
            </a:pPr>
            <a:r>
              <a:rPr lang="en-US" sz="3710">
                <a:solidFill>
                  <a:srgbClr val="101010"/>
                </a:solidFill>
                <a:latin typeface="Archivo Black"/>
              </a:rPr>
              <a:t> Se han logrado metas establecidas en cada una de las áreas  de gestión del PEI, según resultados obtenidos en los indicadores de los procesos de autoevaluación</a:t>
            </a:r>
          </a:p>
          <a:p>
            <a:pPr marL="0" lvl="0" indent="0">
              <a:lnSpc>
                <a:spcPts val="5195"/>
              </a:lnSpc>
              <a:spcBef>
                <a:spcPct val="0"/>
              </a:spcBef>
            </a:pPr>
            <a:endParaRPr lang="en-US" sz="3710">
              <a:solidFill>
                <a:srgbClr val="101010"/>
              </a:solidFill>
              <a:latin typeface="Archivo Black"/>
            </a:endParaRPr>
          </a:p>
        </p:txBody>
      </p:sp>
      <p:sp>
        <p:nvSpPr>
          <p:cNvPr id="16" name="TextBox 16"/>
          <p:cNvSpPr txBox="1"/>
          <p:nvPr/>
        </p:nvSpPr>
        <p:spPr>
          <a:xfrm>
            <a:off x="967099" y="5182391"/>
            <a:ext cx="16230600" cy="2098485"/>
          </a:xfrm>
          <a:prstGeom prst="rect">
            <a:avLst/>
          </a:prstGeom>
        </p:spPr>
        <p:txBody>
          <a:bodyPr lIns="0" tIns="0" rIns="0" bIns="0" rtlCol="0" anchor="t">
            <a:spAutoFit/>
          </a:bodyPr>
          <a:lstStyle/>
          <a:p>
            <a:pPr>
              <a:lnSpc>
                <a:spcPts val="5610"/>
              </a:lnSpc>
            </a:pPr>
            <a:r>
              <a:rPr lang="en-US" sz="4007">
                <a:solidFill>
                  <a:srgbClr val="101010"/>
                </a:solidFill>
                <a:latin typeface="Archivo Black"/>
              </a:rPr>
              <a:t> Mejoramiento continúo en el diseño e implementación de los procesos curriculares</a:t>
            </a:r>
          </a:p>
          <a:p>
            <a:pPr marL="0" lvl="0" indent="0">
              <a:lnSpc>
                <a:spcPts val="5610"/>
              </a:lnSpc>
              <a:spcBef>
                <a:spcPct val="0"/>
              </a:spcBef>
            </a:pPr>
            <a:endParaRPr lang="en-US" sz="4007">
              <a:solidFill>
                <a:srgbClr val="101010"/>
              </a:solidFill>
              <a:latin typeface="Archivo Black"/>
            </a:endParaRPr>
          </a:p>
        </p:txBody>
      </p:sp>
      <p:grpSp>
        <p:nvGrpSpPr>
          <p:cNvPr id="17" name="Group 17"/>
          <p:cNvGrpSpPr/>
          <p:nvPr/>
        </p:nvGrpSpPr>
        <p:grpSpPr>
          <a:xfrm>
            <a:off x="588278" y="9176351"/>
            <a:ext cx="14122115" cy="563011"/>
            <a:chOff x="0" y="0"/>
            <a:chExt cx="4388035" cy="174939"/>
          </a:xfrm>
        </p:grpSpPr>
        <p:sp>
          <p:nvSpPr>
            <p:cNvPr id="18" name="Freeform 18"/>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9" name="TextBox 19"/>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0" name="Group 20"/>
          <p:cNvGrpSpPr/>
          <p:nvPr/>
        </p:nvGrpSpPr>
        <p:grpSpPr>
          <a:xfrm>
            <a:off x="474204" y="7404701"/>
            <a:ext cx="17377437" cy="2012760"/>
            <a:chOff x="0" y="0"/>
            <a:chExt cx="5399531" cy="625407"/>
          </a:xfrm>
        </p:grpSpPr>
        <p:sp>
          <p:nvSpPr>
            <p:cNvPr id="21" name="Freeform 21"/>
            <p:cNvSpPr/>
            <p:nvPr/>
          </p:nvSpPr>
          <p:spPr>
            <a:xfrm>
              <a:off x="0" y="0"/>
              <a:ext cx="5399531" cy="625407"/>
            </a:xfrm>
            <a:custGeom>
              <a:avLst/>
              <a:gdLst/>
              <a:ahLst/>
              <a:cxnLst/>
              <a:rect l="l" t="t" r="r" b="b"/>
              <a:pathLst>
                <a:path w="5399531" h="625407">
                  <a:moveTo>
                    <a:pt x="20939" y="0"/>
                  </a:moveTo>
                  <a:lnTo>
                    <a:pt x="5378592" y="0"/>
                  </a:lnTo>
                  <a:cubicBezTo>
                    <a:pt x="5384145" y="0"/>
                    <a:pt x="5389471" y="2206"/>
                    <a:pt x="5393398" y="6133"/>
                  </a:cubicBezTo>
                  <a:cubicBezTo>
                    <a:pt x="5397325" y="10060"/>
                    <a:pt x="5399531" y="15386"/>
                    <a:pt x="5399531" y="20939"/>
                  </a:cubicBezTo>
                  <a:lnTo>
                    <a:pt x="5399531" y="604467"/>
                  </a:lnTo>
                  <a:cubicBezTo>
                    <a:pt x="5399531" y="616032"/>
                    <a:pt x="5390157" y="625407"/>
                    <a:pt x="5378592" y="625407"/>
                  </a:cubicBezTo>
                  <a:lnTo>
                    <a:pt x="20939" y="625407"/>
                  </a:lnTo>
                  <a:cubicBezTo>
                    <a:pt x="15386" y="625407"/>
                    <a:pt x="10060" y="623200"/>
                    <a:pt x="6133" y="619274"/>
                  </a:cubicBezTo>
                  <a:cubicBezTo>
                    <a:pt x="2206" y="615347"/>
                    <a:pt x="0" y="610021"/>
                    <a:pt x="0" y="604467"/>
                  </a:cubicBezTo>
                  <a:lnTo>
                    <a:pt x="0" y="20939"/>
                  </a:lnTo>
                  <a:cubicBezTo>
                    <a:pt x="0" y="15386"/>
                    <a:pt x="2206" y="10060"/>
                    <a:pt x="6133" y="6133"/>
                  </a:cubicBezTo>
                  <a:cubicBezTo>
                    <a:pt x="10060" y="2206"/>
                    <a:pt x="15386" y="0"/>
                    <a:pt x="20939" y="0"/>
                  </a:cubicBezTo>
                  <a:close/>
                </a:path>
              </a:pathLst>
            </a:custGeom>
            <a:solidFill>
              <a:srgbClr val="FFFFFF"/>
            </a:solidFill>
          </p:spPr>
        </p:sp>
        <p:sp>
          <p:nvSpPr>
            <p:cNvPr id="22" name="TextBox 22"/>
            <p:cNvSpPr txBox="1"/>
            <p:nvPr/>
          </p:nvSpPr>
          <p:spPr>
            <a:xfrm>
              <a:off x="0" y="-38100"/>
              <a:ext cx="5399531" cy="663507"/>
            </a:xfrm>
            <a:prstGeom prst="rect">
              <a:avLst/>
            </a:prstGeom>
          </p:spPr>
          <p:txBody>
            <a:bodyPr lIns="50800" tIns="50800" rIns="50800" bIns="50800" rtlCol="0" anchor="ctr"/>
            <a:lstStyle/>
            <a:p>
              <a:pPr algn="ctr">
                <a:lnSpc>
                  <a:spcPts val="3360"/>
                </a:lnSpc>
              </a:pPr>
              <a:endParaRPr/>
            </a:p>
          </p:txBody>
        </p:sp>
      </p:grpSp>
      <p:sp>
        <p:nvSpPr>
          <p:cNvPr id="23" name="TextBox 23"/>
          <p:cNvSpPr txBox="1"/>
          <p:nvPr/>
        </p:nvSpPr>
        <p:spPr>
          <a:xfrm>
            <a:off x="758291" y="7318976"/>
            <a:ext cx="17093349" cy="2098485"/>
          </a:xfrm>
          <a:prstGeom prst="rect">
            <a:avLst/>
          </a:prstGeom>
        </p:spPr>
        <p:txBody>
          <a:bodyPr lIns="0" tIns="0" rIns="0" bIns="0" rtlCol="0" anchor="t">
            <a:spAutoFit/>
          </a:bodyPr>
          <a:lstStyle/>
          <a:p>
            <a:pPr marL="0" lvl="0" indent="0">
              <a:lnSpc>
                <a:spcPts val="5610"/>
              </a:lnSpc>
              <a:spcBef>
                <a:spcPct val="0"/>
              </a:spcBef>
            </a:pPr>
            <a:r>
              <a:rPr lang="en-US" sz="4007">
                <a:solidFill>
                  <a:srgbClr val="101010"/>
                </a:solidFill>
                <a:latin typeface="Archivo Black"/>
              </a:rPr>
              <a:t>Se ha constituido como un referente para la implementación de nuevas políticas o estrategias curriculares, dando cumplimiento a su misión y visión.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951050" y="3711382"/>
            <a:ext cx="12919761" cy="563011"/>
            <a:chOff x="0" y="0"/>
            <a:chExt cx="4014439" cy="174939"/>
          </a:xfrm>
        </p:grpSpPr>
        <p:sp>
          <p:nvSpPr>
            <p:cNvPr id="3" name="Freeform 3"/>
            <p:cNvSpPr/>
            <p:nvPr/>
          </p:nvSpPr>
          <p:spPr>
            <a:xfrm>
              <a:off x="0" y="0"/>
              <a:ext cx="4014439" cy="174939"/>
            </a:xfrm>
            <a:custGeom>
              <a:avLst/>
              <a:gdLst/>
              <a:ahLst/>
              <a:cxnLst/>
              <a:rect l="l" t="t" r="r" b="b"/>
              <a:pathLst>
                <a:path w="4014439" h="174939">
                  <a:moveTo>
                    <a:pt x="14382" y="0"/>
                  </a:moveTo>
                  <a:lnTo>
                    <a:pt x="4000057" y="0"/>
                  </a:lnTo>
                  <a:cubicBezTo>
                    <a:pt x="4003871" y="0"/>
                    <a:pt x="4007529" y="1515"/>
                    <a:pt x="4010227" y="4212"/>
                  </a:cubicBezTo>
                  <a:cubicBezTo>
                    <a:pt x="4012924" y="6909"/>
                    <a:pt x="4014439" y="10567"/>
                    <a:pt x="4014439" y="14382"/>
                  </a:cubicBezTo>
                  <a:lnTo>
                    <a:pt x="4014439" y="160558"/>
                  </a:lnTo>
                  <a:cubicBezTo>
                    <a:pt x="4014439" y="168500"/>
                    <a:pt x="4008000" y="174939"/>
                    <a:pt x="4000057" y="174939"/>
                  </a:cubicBezTo>
                  <a:lnTo>
                    <a:pt x="14382" y="174939"/>
                  </a:lnTo>
                  <a:cubicBezTo>
                    <a:pt x="10567" y="174939"/>
                    <a:pt x="6909" y="173424"/>
                    <a:pt x="4212" y="170727"/>
                  </a:cubicBezTo>
                  <a:cubicBezTo>
                    <a:pt x="1515" y="168030"/>
                    <a:pt x="0" y="164372"/>
                    <a:pt x="0" y="160558"/>
                  </a:cubicBezTo>
                  <a:lnTo>
                    <a:pt x="0" y="14382"/>
                  </a:lnTo>
                  <a:cubicBezTo>
                    <a:pt x="0" y="10567"/>
                    <a:pt x="1515" y="6909"/>
                    <a:pt x="4212" y="4212"/>
                  </a:cubicBezTo>
                  <a:cubicBezTo>
                    <a:pt x="6909" y="1515"/>
                    <a:pt x="10567" y="0"/>
                    <a:pt x="14382" y="0"/>
                  </a:cubicBezTo>
                  <a:close/>
                </a:path>
              </a:pathLst>
            </a:custGeom>
            <a:solidFill>
              <a:srgbClr val="028224"/>
            </a:solidFill>
          </p:spPr>
        </p:sp>
        <p:sp>
          <p:nvSpPr>
            <p:cNvPr id="4" name="TextBox 4"/>
            <p:cNvSpPr txBox="1"/>
            <p:nvPr/>
          </p:nvSpPr>
          <p:spPr>
            <a:xfrm>
              <a:off x="0" y="-38100"/>
              <a:ext cx="4014439"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572229" y="2225870"/>
            <a:ext cx="16886853" cy="1733134"/>
            <a:chOff x="0" y="0"/>
            <a:chExt cx="5247097" cy="538521"/>
          </a:xfrm>
        </p:grpSpPr>
        <p:sp>
          <p:nvSpPr>
            <p:cNvPr id="6" name="Freeform 6"/>
            <p:cNvSpPr/>
            <p:nvPr/>
          </p:nvSpPr>
          <p:spPr>
            <a:xfrm>
              <a:off x="0" y="0"/>
              <a:ext cx="5247097" cy="538521"/>
            </a:xfrm>
            <a:custGeom>
              <a:avLst/>
              <a:gdLst/>
              <a:ahLst/>
              <a:cxnLst/>
              <a:rect l="l" t="t" r="r" b="b"/>
              <a:pathLst>
                <a:path w="5247097" h="538521">
                  <a:moveTo>
                    <a:pt x="21548" y="0"/>
                  </a:moveTo>
                  <a:lnTo>
                    <a:pt x="5225549" y="0"/>
                  </a:lnTo>
                  <a:cubicBezTo>
                    <a:pt x="5237450" y="0"/>
                    <a:pt x="5247097" y="9647"/>
                    <a:pt x="5247097" y="21548"/>
                  </a:cubicBezTo>
                  <a:lnTo>
                    <a:pt x="5247097" y="516973"/>
                  </a:lnTo>
                  <a:cubicBezTo>
                    <a:pt x="5247097" y="522688"/>
                    <a:pt x="5244827" y="528169"/>
                    <a:pt x="5240786" y="532210"/>
                  </a:cubicBezTo>
                  <a:cubicBezTo>
                    <a:pt x="5236745" y="536251"/>
                    <a:pt x="5231264" y="538521"/>
                    <a:pt x="5225549" y="538521"/>
                  </a:cubicBezTo>
                  <a:lnTo>
                    <a:pt x="21548" y="538521"/>
                  </a:lnTo>
                  <a:cubicBezTo>
                    <a:pt x="15833" y="538521"/>
                    <a:pt x="10352" y="536251"/>
                    <a:pt x="6311" y="532210"/>
                  </a:cubicBezTo>
                  <a:cubicBezTo>
                    <a:pt x="2270" y="528169"/>
                    <a:pt x="0" y="522688"/>
                    <a:pt x="0" y="516973"/>
                  </a:cubicBezTo>
                  <a:lnTo>
                    <a:pt x="0" y="21548"/>
                  </a:lnTo>
                  <a:cubicBezTo>
                    <a:pt x="0" y="15833"/>
                    <a:pt x="2270" y="10352"/>
                    <a:pt x="6311" y="6311"/>
                  </a:cubicBezTo>
                  <a:cubicBezTo>
                    <a:pt x="10352" y="2270"/>
                    <a:pt x="15833" y="0"/>
                    <a:pt x="21548" y="0"/>
                  </a:cubicBezTo>
                  <a:close/>
                </a:path>
              </a:pathLst>
            </a:custGeom>
            <a:solidFill>
              <a:srgbClr val="FFFFFF"/>
            </a:solidFill>
          </p:spPr>
        </p:sp>
        <p:sp>
          <p:nvSpPr>
            <p:cNvPr id="7" name="TextBox 7"/>
            <p:cNvSpPr txBox="1"/>
            <p:nvPr/>
          </p:nvSpPr>
          <p:spPr>
            <a:xfrm>
              <a:off x="0" y="-38100"/>
              <a:ext cx="5247097" cy="576621"/>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572229" y="6694750"/>
            <a:ext cx="14122115" cy="563011"/>
            <a:chOff x="0" y="0"/>
            <a:chExt cx="4388035" cy="174939"/>
          </a:xfrm>
        </p:grpSpPr>
        <p:sp>
          <p:nvSpPr>
            <p:cNvPr id="9" name="Freeform 9"/>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0" name="TextBox 10"/>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449291" y="4958087"/>
            <a:ext cx="16612437" cy="2063655"/>
            <a:chOff x="0" y="0"/>
            <a:chExt cx="5161830" cy="641221"/>
          </a:xfrm>
        </p:grpSpPr>
        <p:sp>
          <p:nvSpPr>
            <p:cNvPr id="12" name="Freeform 12"/>
            <p:cNvSpPr/>
            <p:nvPr/>
          </p:nvSpPr>
          <p:spPr>
            <a:xfrm>
              <a:off x="0" y="0"/>
              <a:ext cx="5161830" cy="641221"/>
            </a:xfrm>
            <a:custGeom>
              <a:avLst/>
              <a:gdLst/>
              <a:ahLst/>
              <a:cxnLst/>
              <a:rect l="l" t="t" r="r" b="b"/>
              <a:pathLst>
                <a:path w="5161830" h="641221">
                  <a:moveTo>
                    <a:pt x="21903" y="0"/>
                  </a:moveTo>
                  <a:lnTo>
                    <a:pt x="5139927" y="0"/>
                  </a:lnTo>
                  <a:cubicBezTo>
                    <a:pt x="5145736" y="0"/>
                    <a:pt x="5151307" y="2308"/>
                    <a:pt x="5155414" y="6415"/>
                  </a:cubicBezTo>
                  <a:cubicBezTo>
                    <a:pt x="5159522" y="10523"/>
                    <a:pt x="5161830" y="16094"/>
                    <a:pt x="5161830" y="21903"/>
                  </a:cubicBezTo>
                  <a:lnTo>
                    <a:pt x="5161830" y="619317"/>
                  </a:lnTo>
                  <a:cubicBezTo>
                    <a:pt x="5161830" y="631414"/>
                    <a:pt x="5152024" y="641221"/>
                    <a:pt x="5139927" y="641221"/>
                  </a:cubicBezTo>
                  <a:lnTo>
                    <a:pt x="21903" y="641221"/>
                  </a:lnTo>
                  <a:cubicBezTo>
                    <a:pt x="16094" y="641221"/>
                    <a:pt x="10523" y="638913"/>
                    <a:pt x="6415" y="634805"/>
                  </a:cubicBezTo>
                  <a:cubicBezTo>
                    <a:pt x="2308" y="630698"/>
                    <a:pt x="0" y="625126"/>
                    <a:pt x="0" y="619317"/>
                  </a:cubicBezTo>
                  <a:lnTo>
                    <a:pt x="0" y="21903"/>
                  </a:lnTo>
                  <a:cubicBezTo>
                    <a:pt x="0" y="16094"/>
                    <a:pt x="2308" y="10523"/>
                    <a:pt x="6415" y="6415"/>
                  </a:cubicBezTo>
                  <a:cubicBezTo>
                    <a:pt x="10523" y="2308"/>
                    <a:pt x="16094" y="0"/>
                    <a:pt x="21903" y="0"/>
                  </a:cubicBezTo>
                  <a:close/>
                </a:path>
              </a:pathLst>
            </a:custGeom>
            <a:solidFill>
              <a:srgbClr val="FFFFFF"/>
            </a:solidFill>
          </p:spPr>
        </p:sp>
        <p:sp>
          <p:nvSpPr>
            <p:cNvPr id="13" name="TextBox 13"/>
            <p:cNvSpPr txBox="1"/>
            <p:nvPr/>
          </p:nvSpPr>
          <p:spPr>
            <a:xfrm>
              <a:off x="0" y="-38100"/>
              <a:ext cx="5161830" cy="679321"/>
            </a:xfrm>
            <a:prstGeom prst="rect">
              <a:avLst/>
            </a:prstGeom>
          </p:spPr>
          <p:txBody>
            <a:bodyPr lIns="50800" tIns="50800" rIns="50800" bIns="50800" rtlCol="0" anchor="ctr"/>
            <a:lstStyle/>
            <a:p>
              <a:pPr algn="ctr">
                <a:lnSpc>
                  <a:spcPts val="3360"/>
                </a:lnSpc>
              </a:pPr>
              <a:endParaRPr/>
            </a:p>
          </p:txBody>
        </p:sp>
      </p:grpSp>
      <p:sp>
        <p:nvSpPr>
          <p:cNvPr id="14" name="TextBox 14"/>
          <p:cNvSpPr txBox="1"/>
          <p:nvPr/>
        </p:nvSpPr>
        <p:spPr>
          <a:xfrm>
            <a:off x="1333582" y="193580"/>
            <a:ext cx="15942766"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DEPARTAMENTO DE PSICOORIENTACIÓN  </a:t>
            </a:r>
          </a:p>
        </p:txBody>
      </p:sp>
      <p:sp>
        <p:nvSpPr>
          <p:cNvPr id="15" name="TextBox 15"/>
          <p:cNvSpPr txBox="1"/>
          <p:nvPr/>
        </p:nvSpPr>
        <p:spPr>
          <a:xfrm>
            <a:off x="1223874" y="2263790"/>
            <a:ext cx="16755720" cy="1313978"/>
          </a:xfrm>
          <a:prstGeom prst="rect">
            <a:avLst/>
          </a:prstGeom>
        </p:spPr>
        <p:txBody>
          <a:bodyPr lIns="0" tIns="0" rIns="0" bIns="0" rtlCol="0" anchor="t">
            <a:spAutoFit/>
          </a:bodyPr>
          <a:lstStyle/>
          <a:p>
            <a:pPr marL="0" lvl="0" indent="0">
              <a:lnSpc>
                <a:spcPts val="5276"/>
              </a:lnSpc>
              <a:spcBef>
                <a:spcPct val="0"/>
              </a:spcBef>
            </a:pPr>
            <a:r>
              <a:rPr lang="en-US" sz="3768">
                <a:solidFill>
                  <a:srgbClr val="101010"/>
                </a:solidFill>
                <a:latin typeface="Archivo Black"/>
              </a:rPr>
              <a:t>•Acompañamiento a mas de </a:t>
            </a:r>
            <a:r>
              <a:rPr lang="en-US" sz="3768">
                <a:solidFill>
                  <a:srgbClr val="CC3739"/>
                </a:solidFill>
                <a:latin typeface="Archivo Black"/>
              </a:rPr>
              <a:t>400 </a:t>
            </a:r>
            <a:r>
              <a:rPr lang="en-US" sz="3768">
                <a:solidFill>
                  <a:srgbClr val="101010"/>
                </a:solidFill>
                <a:latin typeface="Archivo Black"/>
              </a:rPr>
              <a:t>estudiantes que solicitaron atención o que fueron remitidos por los docentes  </a:t>
            </a:r>
          </a:p>
        </p:txBody>
      </p:sp>
      <p:sp>
        <p:nvSpPr>
          <p:cNvPr id="16" name="TextBox 16"/>
          <p:cNvSpPr txBox="1"/>
          <p:nvPr/>
        </p:nvSpPr>
        <p:spPr>
          <a:xfrm>
            <a:off x="758291" y="4923635"/>
            <a:ext cx="15455987" cy="4334665"/>
          </a:xfrm>
          <a:prstGeom prst="rect">
            <a:avLst/>
          </a:prstGeom>
        </p:spPr>
        <p:txBody>
          <a:bodyPr lIns="0" tIns="0" rIns="0" bIns="0" rtlCol="0" anchor="t">
            <a:spAutoFit/>
          </a:bodyPr>
          <a:lstStyle/>
          <a:p>
            <a:pPr>
              <a:lnSpc>
                <a:spcPts val="5731"/>
              </a:lnSpc>
            </a:pPr>
            <a:r>
              <a:rPr lang="en-US" sz="4093">
                <a:solidFill>
                  <a:srgbClr val="101010"/>
                </a:solidFill>
                <a:latin typeface="Archivo Black"/>
              </a:rPr>
              <a:t> •</a:t>
            </a:r>
            <a:r>
              <a:rPr lang="en-US" sz="4093">
                <a:solidFill>
                  <a:srgbClr val="E8872A"/>
                </a:solidFill>
                <a:latin typeface="Archivo Black"/>
              </a:rPr>
              <a:t>Escuela de padres</a:t>
            </a:r>
            <a:r>
              <a:rPr lang="en-US" sz="4093">
                <a:solidFill>
                  <a:srgbClr val="101010"/>
                </a:solidFill>
                <a:latin typeface="Archivo Black"/>
              </a:rPr>
              <a:t> en todas las sedes, con el fin de realizar un trabajo de prevención de consumo debido a situaciones que se venían presentando</a:t>
            </a:r>
          </a:p>
          <a:p>
            <a:pPr>
              <a:lnSpc>
                <a:spcPts val="5731"/>
              </a:lnSpc>
            </a:pPr>
            <a:endParaRPr lang="en-US" sz="4093">
              <a:solidFill>
                <a:srgbClr val="101010"/>
              </a:solidFill>
              <a:latin typeface="Archivo Black"/>
            </a:endParaRPr>
          </a:p>
          <a:p>
            <a:pPr>
              <a:lnSpc>
                <a:spcPts val="5731"/>
              </a:lnSpc>
            </a:pPr>
            <a:endParaRPr lang="en-US" sz="4093">
              <a:solidFill>
                <a:srgbClr val="101010"/>
              </a:solidFill>
              <a:latin typeface="Archivo Black"/>
            </a:endParaRPr>
          </a:p>
          <a:p>
            <a:pPr marL="0" lvl="0" indent="0">
              <a:lnSpc>
                <a:spcPts val="5731"/>
              </a:lnSpc>
              <a:spcBef>
                <a:spcPct val="0"/>
              </a:spcBef>
            </a:pPr>
            <a:endParaRPr lang="en-US" sz="4093">
              <a:solidFill>
                <a:srgbClr val="101010"/>
              </a:solidFill>
              <a:latin typeface="Archivo Black"/>
            </a:endParaRPr>
          </a:p>
        </p:txBody>
      </p:sp>
      <p:grpSp>
        <p:nvGrpSpPr>
          <p:cNvPr id="17" name="Group 17"/>
          <p:cNvGrpSpPr/>
          <p:nvPr/>
        </p:nvGrpSpPr>
        <p:grpSpPr>
          <a:xfrm>
            <a:off x="758291" y="9106553"/>
            <a:ext cx="14122115" cy="563011"/>
            <a:chOff x="0" y="0"/>
            <a:chExt cx="4388035" cy="174939"/>
          </a:xfrm>
        </p:grpSpPr>
        <p:sp>
          <p:nvSpPr>
            <p:cNvPr id="18" name="Freeform 18"/>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9" name="TextBox 19"/>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0" name="Group 20"/>
          <p:cNvGrpSpPr/>
          <p:nvPr/>
        </p:nvGrpSpPr>
        <p:grpSpPr>
          <a:xfrm>
            <a:off x="449291" y="7705436"/>
            <a:ext cx="17000927" cy="1771650"/>
            <a:chOff x="0" y="0"/>
            <a:chExt cx="5282542" cy="550489"/>
          </a:xfrm>
        </p:grpSpPr>
        <p:sp>
          <p:nvSpPr>
            <p:cNvPr id="21" name="Freeform 21"/>
            <p:cNvSpPr/>
            <p:nvPr/>
          </p:nvSpPr>
          <p:spPr>
            <a:xfrm>
              <a:off x="0" y="0"/>
              <a:ext cx="5282542" cy="550489"/>
            </a:xfrm>
            <a:custGeom>
              <a:avLst/>
              <a:gdLst/>
              <a:ahLst/>
              <a:cxnLst/>
              <a:rect l="l" t="t" r="r" b="b"/>
              <a:pathLst>
                <a:path w="5282542" h="550489">
                  <a:moveTo>
                    <a:pt x="21403" y="0"/>
                  </a:moveTo>
                  <a:lnTo>
                    <a:pt x="5261139" y="0"/>
                  </a:lnTo>
                  <a:cubicBezTo>
                    <a:pt x="5272960" y="0"/>
                    <a:pt x="5282542" y="9582"/>
                    <a:pt x="5282542" y="21403"/>
                  </a:cubicBezTo>
                  <a:lnTo>
                    <a:pt x="5282542" y="529086"/>
                  </a:lnTo>
                  <a:cubicBezTo>
                    <a:pt x="5282542" y="540906"/>
                    <a:pt x="5272960" y="550489"/>
                    <a:pt x="5261139" y="550489"/>
                  </a:cubicBezTo>
                  <a:lnTo>
                    <a:pt x="21403" y="550489"/>
                  </a:lnTo>
                  <a:cubicBezTo>
                    <a:pt x="9582" y="550489"/>
                    <a:pt x="0" y="540906"/>
                    <a:pt x="0" y="529086"/>
                  </a:cubicBezTo>
                  <a:lnTo>
                    <a:pt x="0" y="21403"/>
                  </a:lnTo>
                  <a:cubicBezTo>
                    <a:pt x="0" y="9582"/>
                    <a:pt x="9582" y="0"/>
                    <a:pt x="21403" y="0"/>
                  </a:cubicBezTo>
                  <a:close/>
                </a:path>
              </a:pathLst>
            </a:custGeom>
            <a:solidFill>
              <a:srgbClr val="FFFFFF"/>
            </a:solidFill>
          </p:spPr>
        </p:sp>
        <p:sp>
          <p:nvSpPr>
            <p:cNvPr id="22" name="TextBox 22"/>
            <p:cNvSpPr txBox="1"/>
            <p:nvPr/>
          </p:nvSpPr>
          <p:spPr>
            <a:xfrm>
              <a:off x="0" y="-38100"/>
              <a:ext cx="5282542" cy="588589"/>
            </a:xfrm>
            <a:prstGeom prst="rect">
              <a:avLst/>
            </a:prstGeom>
          </p:spPr>
          <p:txBody>
            <a:bodyPr lIns="50800" tIns="50800" rIns="50800" bIns="50800" rtlCol="0" anchor="ctr"/>
            <a:lstStyle/>
            <a:p>
              <a:pPr algn="ctr">
                <a:lnSpc>
                  <a:spcPts val="3360"/>
                </a:lnSpc>
              </a:pPr>
              <a:endParaRPr/>
            </a:p>
          </p:txBody>
        </p:sp>
      </p:grpSp>
      <p:sp>
        <p:nvSpPr>
          <p:cNvPr id="23" name="TextBox 23"/>
          <p:cNvSpPr txBox="1"/>
          <p:nvPr/>
        </p:nvSpPr>
        <p:spPr>
          <a:xfrm>
            <a:off x="932160" y="7830023"/>
            <a:ext cx="16518058" cy="2098485"/>
          </a:xfrm>
          <a:prstGeom prst="rect">
            <a:avLst/>
          </a:prstGeom>
        </p:spPr>
        <p:txBody>
          <a:bodyPr lIns="0" tIns="0" rIns="0" bIns="0" rtlCol="0" anchor="t">
            <a:spAutoFit/>
          </a:bodyPr>
          <a:lstStyle/>
          <a:p>
            <a:pPr>
              <a:lnSpc>
                <a:spcPts val="5610"/>
              </a:lnSpc>
            </a:pPr>
            <a:r>
              <a:rPr lang="en-US" sz="4007">
                <a:solidFill>
                  <a:srgbClr val="101010"/>
                </a:solidFill>
                <a:latin typeface="Archivo Black"/>
              </a:rPr>
              <a:t> •Acompañamiento en la </a:t>
            </a:r>
            <a:r>
              <a:rPr lang="en-US" sz="4007">
                <a:solidFill>
                  <a:srgbClr val="E72D00"/>
                </a:solidFill>
                <a:latin typeface="Archivo Black"/>
              </a:rPr>
              <a:t>Elaboración del PIAR</a:t>
            </a:r>
            <a:r>
              <a:rPr lang="en-US" sz="4007">
                <a:solidFill>
                  <a:srgbClr val="101010"/>
                </a:solidFill>
                <a:latin typeface="Archivo Black"/>
              </a:rPr>
              <a:t> a los profesores que lo solicitaron.</a:t>
            </a:r>
          </a:p>
          <a:p>
            <a:pPr marL="0" lvl="0" indent="0">
              <a:lnSpc>
                <a:spcPts val="5610"/>
              </a:lnSpc>
              <a:spcBef>
                <a:spcPct val="0"/>
              </a:spcBef>
            </a:pPr>
            <a:endParaRPr lang="en-US" sz="4007">
              <a:solidFill>
                <a:srgbClr val="101010"/>
              </a:solidFill>
              <a:latin typeface="Archivo Black"/>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875416" y="3957124"/>
            <a:ext cx="12887664" cy="563011"/>
            <a:chOff x="0" y="0"/>
            <a:chExt cx="4004465" cy="174939"/>
          </a:xfrm>
        </p:grpSpPr>
        <p:sp>
          <p:nvSpPr>
            <p:cNvPr id="3" name="Freeform 3"/>
            <p:cNvSpPr/>
            <p:nvPr/>
          </p:nvSpPr>
          <p:spPr>
            <a:xfrm>
              <a:off x="0" y="0"/>
              <a:ext cx="4004466" cy="174939"/>
            </a:xfrm>
            <a:custGeom>
              <a:avLst/>
              <a:gdLst/>
              <a:ahLst/>
              <a:cxnLst/>
              <a:rect l="l" t="t" r="r" b="b"/>
              <a:pathLst>
                <a:path w="4004466" h="174939">
                  <a:moveTo>
                    <a:pt x="14417" y="0"/>
                  </a:moveTo>
                  <a:lnTo>
                    <a:pt x="3990048" y="0"/>
                  </a:lnTo>
                  <a:cubicBezTo>
                    <a:pt x="3998011" y="0"/>
                    <a:pt x="4004466" y="6455"/>
                    <a:pt x="4004466" y="14417"/>
                  </a:cubicBezTo>
                  <a:lnTo>
                    <a:pt x="4004466" y="160522"/>
                  </a:lnTo>
                  <a:cubicBezTo>
                    <a:pt x="4004466" y="168484"/>
                    <a:pt x="3998011" y="174939"/>
                    <a:pt x="3990048" y="174939"/>
                  </a:cubicBezTo>
                  <a:lnTo>
                    <a:pt x="14417" y="174939"/>
                  </a:lnTo>
                  <a:cubicBezTo>
                    <a:pt x="6455" y="174939"/>
                    <a:pt x="0" y="168484"/>
                    <a:pt x="0" y="160522"/>
                  </a:cubicBezTo>
                  <a:lnTo>
                    <a:pt x="0" y="14417"/>
                  </a:lnTo>
                  <a:cubicBezTo>
                    <a:pt x="0" y="6455"/>
                    <a:pt x="6455" y="0"/>
                    <a:pt x="14417" y="0"/>
                  </a:cubicBezTo>
                  <a:close/>
                </a:path>
              </a:pathLst>
            </a:custGeom>
            <a:solidFill>
              <a:srgbClr val="028224"/>
            </a:solidFill>
          </p:spPr>
        </p:sp>
        <p:sp>
          <p:nvSpPr>
            <p:cNvPr id="4" name="TextBox 4"/>
            <p:cNvSpPr txBox="1"/>
            <p:nvPr/>
          </p:nvSpPr>
          <p:spPr>
            <a:xfrm>
              <a:off x="0" y="-38100"/>
              <a:ext cx="400446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557845" y="2338209"/>
            <a:ext cx="16886853" cy="2012760"/>
            <a:chOff x="0" y="0"/>
            <a:chExt cx="5247097" cy="625407"/>
          </a:xfrm>
        </p:grpSpPr>
        <p:sp>
          <p:nvSpPr>
            <p:cNvPr id="6" name="Freeform 6"/>
            <p:cNvSpPr/>
            <p:nvPr/>
          </p:nvSpPr>
          <p:spPr>
            <a:xfrm>
              <a:off x="0" y="0"/>
              <a:ext cx="5247097" cy="625407"/>
            </a:xfrm>
            <a:custGeom>
              <a:avLst/>
              <a:gdLst/>
              <a:ahLst/>
              <a:cxnLst/>
              <a:rect l="l" t="t" r="r" b="b"/>
              <a:pathLst>
                <a:path w="5247097" h="625407">
                  <a:moveTo>
                    <a:pt x="21548" y="0"/>
                  </a:moveTo>
                  <a:lnTo>
                    <a:pt x="5225549" y="0"/>
                  </a:lnTo>
                  <a:cubicBezTo>
                    <a:pt x="5237450" y="0"/>
                    <a:pt x="5247097" y="9647"/>
                    <a:pt x="5247097" y="21548"/>
                  </a:cubicBezTo>
                  <a:lnTo>
                    <a:pt x="5247097" y="603859"/>
                  </a:lnTo>
                  <a:cubicBezTo>
                    <a:pt x="5247097" y="609574"/>
                    <a:pt x="5244827" y="615054"/>
                    <a:pt x="5240786" y="619095"/>
                  </a:cubicBezTo>
                  <a:cubicBezTo>
                    <a:pt x="5236745" y="623136"/>
                    <a:pt x="5231264" y="625407"/>
                    <a:pt x="5225549" y="625407"/>
                  </a:cubicBezTo>
                  <a:lnTo>
                    <a:pt x="21548" y="625407"/>
                  </a:lnTo>
                  <a:cubicBezTo>
                    <a:pt x="15833" y="625407"/>
                    <a:pt x="10352" y="623136"/>
                    <a:pt x="6311" y="619095"/>
                  </a:cubicBezTo>
                  <a:cubicBezTo>
                    <a:pt x="2270" y="615054"/>
                    <a:pt x="0" y="609574"/>
                    <a:pt x="0" y="603859"/>
                  </a:cubicBezTo>
                  <a:lnTo>
                    <a:pt x="0" y="21548"/>
                  </a:lnTo>
                  <a:cubicBezTo>
                    <a:pt x="0" y="15833"/>
                    <a:pt x="2270" y="10352"/>
                    <a:pt x="6311" y="6311"/>
                  </a:cubicBezTo>
                  <a:cubicBezTo>
                    <a:pt x="10352" y="2270"/>
                    <a:pt x="15833" y="0"/>
                    <a:pt x="21548" y="0"/>
                  </a:cubicBezTo>
                  <a:close/>
                </a:path>
              </a:pathLst>
            </a:custGeom>
            <a:solidFill>
              <a:srgbClr val="FFFFFF"/>
            </a:solidFill>
          </p:spPr>
        </p:sp>
        <p:sp>
          <p:nvSpPr>
            <p:cNvPr id="7" name="TextBox 7"/>
            <p:cNvSpPr txBox="1"/>
            <p:nvPr/>
          </p:nvSpPr>
          <p:spPr>
            <a:xfrm>
              <a:off x="0" y="-38100"/>
              <a:ext cx="5247097" cy="663507"/>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1007406" y="7624248"/>
            <a:ext cx="14122115" cy="563011"/>
            <a:chOff x="0" y="0"/>
            <a:chExt cx="4388035" cy="174939"/>
          </a:xfrm>
        </p:grpSpPr>
        <p:sp>
          <p:nvSpPr>
            <p:cNvPr id="9" name="Freeform 9"/>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0" name="TextBox 10"/>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704220" y="5540940"/>
            <a:ext cx="16612437" cy="2364814"/>
            <a:chOff x="0" y="0"/>
            <a:chExt cx="5161830" cy="734797"/>
          </a:xfrm>
        </p:grpSpPr>
        <p:sp>
          <p:nvSpPr>
            <p:cNvPr id="12" name="Freeform 12"/>
            <p:cNvSpPr/>
            <p:nvPr/>
          </p:nvSpPr>
          <p:spPr>
            <a:xfrm>
              <a:off x="0" y="0"/>
              <a:ext cx="5161830" cy="734797"/>
            </a:xfrm>
            <a:custGeom>
              <a:avLst/>
              <a:gdLst/>
              <a:ahLst/>
              <a:cxnLst/>
              <a:rect l="l" t="t" r="r" b="b"/>
              <a:pathLst>
                <a:path w="5161830" h="734797">
                  <a:moveTo>
                    <a:pt x="21903" y="0"/>
                  </a:moveTo>
                  <a:lnTo>
                    <a:pt x="5139927" y="0"/>
                  </a:lnTo>
                  <a:cubicBezTo>
                    <a:pt x="5145736" y="0"/>
                    <a:pt x="5151307" y="2308"/>
                    <a:pt x="5155414" y="6415"/>
                  </a:cubicBezTo>
                  <a:cubicBezTo>
                    <a:pt x="5159522" y="10523"/>
                    <a:pt x="5161830" y="16094"/>
                    <a:pt x="5161830" y="21903"/>
                  </a:cubicBezTo>
                  <a:lnTo>
                    <a:pt x="5161830" y="712893"/>
                  </a:lnTo>
                  <a:cubicBezTo>
                    <a:pt x="5161830" y="718702"/>
                    <a:pt x="5159522" y="724274"/>
                    <a:pt x="5155414" y="728381"/>
                  </a:cubicBezTo>
                  <a:cubicBezTo>
                    <a:pt x="5151307" y="732489"/>
                    <a:pt x="5145736" y="734797"/>
                    <a:pt x="5139927" y="734797"/>
                  </a:cubicBezTo>
                  <a:lnTo>
                    <a:pt x="21903" y="734797"/>
                  </a:lnTo>
                  <a:cubicBezTo>
                    <a:pt x="16094" y="734797"/>
                    <a:pt x="10523" y="732489"/>
                    <a:pt x="6415" y="728381"/>
                  </a:cubicBezTo>
                  <a:cubicBezTo>
                    <a:pt x="2308" y="724274"/>
                    <a:pt x="0" y="718702"/>
                    <a:pt x="0" y="712893"/>
                  </a:cubicBezTo>
                  <a:lnTo>
                    <a:pt x="0" y="21903"/>
                  </a:lnTo>
                  <a:cubicBezTo>
                    <a:pt x="0" y="16094"/>
                    <a:pt x="2308" y="10523"/>
                    <a:pt x="6415" y="6415"/>
                  </a:cubicBezTo>
                  <a:cubicBezTo>
                    <a:pt x="10523" y="2308"/>
                    <a:pt x="16094" y="0"/>
                    <a:pt x="21903" y="0"/>
                  </a:cubicBezTo>
                  <a:close/>
                </a:path>
              </a:pathLst>
            </a:custGeom>
            <a:solidFill>
              <a:srgbClr val="FFFFFF"/>
            </a:solidFill>
          </p:spPr>
        </p:sp>
        <p:sp>
          <p:nvSpPr>
            <p:cNvPr id="13" name="TextBox 13"/>
            <p:cNvSpPr txBox="1"/>
            <p:nvPr/>
          </p:nvSpPr>
          <p:spPr>
            <a:xfrm>
              <a:off x="0" y="-38100"/>
              <a:ext cx="5161830" cy="772897"/>
            </a:xfrm>
            <a:prstGeom prst="rect">
              <a:avLst/>
            </a:prstGeom>
          </p:spPr>
          <p:txBody>
            <a:bodyPr lIns="50800" tIns="50800" rIns="50800" bIns="50800" rtlCol="0" anchor="ctr"/>
            <a:lstStyle/>
            <a:p>
              <a:pPr algn="ctr">
                <a:lnSpc>
                  <a:spcPts val="3360"/>
                </a:lnSpc>
              </a:pPr>
              <a:endParaRPr/>
            </a:p>
          </p:txBody>
        </p:sp>
      </p:grpSp>
      <p:sp>
        <p:nvSpPr>
          <p:cNvPr id="14" name="TextBox 14"/>
          <p:cNvSpPr txBox="1"/>
          <p:nvPr/>
        </p:nvSpPr>
        <p:spPr>
          <a:xfrm>
            <a:off x="1333582" y="193580"/>
            <a:ext cx="15942766"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DEPARTAMENTO DE PSICOORIENTACIÓN  </a:t>
            </a:r>
          </a:p>
        </p:txBody>
      </p:sp>
      <p:sp>
        <p:nvSpPr>
          <p:cNvPr id="15" name="TextBox 15"/>
          <p:cNvSpPr txBox="1"/>
          <p:nvPr/>
        </p:nvSpPr>
        <p:spPr>
          <a:xfrm>
            <a:off x="1055603" y="2706797"/>
            <a:ext cx="16498724" cy="3372846"/>
          </a:xfrm>
          <a:prstGeom prst="rect">
            <a:avLst/>
          </a:prstGeom>
        </p:spPr>
        <p:txBody>
          <a:bodyPr lIns="0" tIns="0" rIns="0" bIns="0" rtlCol="0" anchor="t">
            <a:spAutoFit/>
          </a:bodyPr>
          <a:lstStyle/>
          <a:p>
            <a:pPr>
              <a:lnSpc>
                <a:spcPts val="5195"/>
              </a:lnSpc>
            </a:pPr>
            <a:r>
              <a:rPr lang="en-US" sz="3710">
                <a:solidFill>
                  <a:srgbClr val="101010"/>
                </a:solidFill>
                <a:latin typeface="Archivo Black"/>
              </a:rPr>
              <a:t>•Participación y representación de la Institución en el </a:t>
            </a:r>
            <a:r>
              <a:rPr lang="en-US" sz="3710">
                <a:solidFill>
                  <a:srgbClr val="E8872A"/>
                </a:solidFill>
                <a:latin typeface="Archivo Black"/>
              </a:rPr>
              <a:t>Foro Municipal de educación.</a:t>
            </a:r>
          </a:p>
          <a:p>
            <a:pPr>
              <a:lnSpc>
                <a:spcPts val="6035"/>
              </a:lnSpc>
            </a:pPr>
            <a:endParaRPr lang="en-US" sz="3710">
              <a:solidFill>
                <a:srgbClr val="E8872A"/>
              </a:solidFill>
              <a:latin typeface="Archivo Black"/>
            </a:endParaRPr>
          </a:p>
          <a:p>
            <a:pPr>
              <a:lnSpc>
                <a:spcPts val="5195"/>
              </a:lnSpc>
            </a:pPr>
            <a:endParaRPr lang="en-US" sz="3710">
              <a:solidFill>
                <a:srgbClr val="E8872A"/>
              </a:solidFill>
              <a:latin typeface="Archivo Black"/>
            </a:endParaRPr>
          </a:p>
          <a:p>
            <a:pPr marL="0" lvl="0" indent="0">
              <a:lnSpc>
                <a:spcPts val="5195"/>
              </a:lnSpc>
              <a:spcBef>
                <a:spcPct val="0"/>
              </a:spcBef>
            </a:pPr>
            <a:endParaRPr lang="en-US" sz="3710">
              <a:solidFill>
                <a:srgbClr val="E8872A"/>
              </a:solidFill>
              <a:latin typeface="Archivo Black"/>
            </a:endParaRPr>
          </a:p>
        </p:txBody>
      </p:sp>
      <p:sp>
        <p:nvSpPr>
          <p:cNvPr id="16" name="TextBox 16"/>
          <p:cNvSpPr txBox="1"/>
          <p:nvPr/>
        </p:nvSpPr>
        <p:spPr>
          <a:xfrm>
            <a:off x="1007406" y="5455215"/>
            <a:ext cx="15909187" cy="2803335"/>
          </a:xfrm>
          <a:prstGeom prst="rect">
            <a:avLst/>
          </a:prstGeom>
        </p:spPr>
        <p:txBody>
          <a:bodyPr lIns="0" tIns="0" rIns="0" bIns="0" rtlCol="0" anchor="t">
            <a:spAutoFit/>
          </a:bodyPr>
          <a:lstStyle/>
          <a:p>
            <a:pPr>
              <a:lnSpc>
                <a:spcPts val="5610"/>
              </a:lnSpc>
            </a:pPr>
            <a:r>
              <a:rPr lang="en-US" sz="4007">
                <a:solidFill>
                  <a:srgbClr val="101010"/>
                </a:solidFill>
                <a:latin typeface="Archivo Black"/>
              </a:rPr>
              <a:t>•Organización del </a:t>
            </a:r>
            <a:r>
              <a:rPr lang="en-US" sz="4007">
                <a:solidFill>
                  <a:srgbClr val="13508B"/>
                </a:solidFill>
                <a:latin typeface="Archivo Black"/>
              </a:rPr>
              <a:t>Foro Expo futuro</a:t>
            </a:r>
            <a:r>
              <a:rPr lang="en-US" sz="4007">
                <a:solidFill>
                  <a:srgbClr val="101010"/>
                </a:solidFill>
                <a:latin typeface="Archivo Black"/>
              </a:rPr>
              <a:t> para brindar orientación profesional a los </a:t>
            </a:r>
            <a:r>
              <a:rPr lang="en-US" sz="4007">
                <a:solidFill>
                  <a:srgbClr val="E72D00"/>
                </a:solidFill>
                <a:latin typeface="Archivo Black"/>
                <a:ea typeface="Archivo Black"/>
              </a:rPr>
              <a:t>estudiantes de grado 11°</a:t>
            </a:r>
            <a:r>
              <a:rPr lang="en-US" sz="4007">
                <a:solidFill>
                  <a:srgbClr val="101010"/>
                </a:solidFill>
                <a:latin typeface="Archivo Black"/>
              </a:rPr>
              <a:t> participación de 20 instituciones de educación superior</a:t>
            </a:r>
          </a:p>
          <a:p>
            <a:pPr marL="0" lvl="0" indent="0">
              <a:lnSpc>
                <a:spcPts val="5610"/>
              </a:lnSpc>
              <a:spcBef>
                <a:spcPct val="0"/>
              </a:spcBef>
            </a:pPr>
            <a:endParaRPr lang="en-US" sz="4007">
              <a:solidFill>
                <a:srgbClr val="101010"/>
              </a:solidFill>
              <a:latin typeface="Archivo Black"/>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951050" y="2970769"/>
            <a:ext cx="12887664" cy="563011"/>
            <a:chOff x="0" y="0"/>
            <a:chExt cx="4004465" cy="174939"/>
          </a:xfrm>
        </p:grpSpPr>
        <p:sp>
          <p:nvSpPr>
            <p:cNvPr id="3" name="Freeform 3"/>
            <p:cNvSpPr/>
            <p:nvPr/>
          </p:nvSpPr>
          <p:spPr>
            <a:xfrm>
              <a:off x="0" y="0"/>
              <a:ext cx="4004466" cy="174939"/>
            </a:xfrm>
            <a:custGeom>
              <a:avLst/>
              <a:gdLst/>
              <a:ahLst/>
              <a:cxnLst/>
              <a:rect l="l" t="t" r="r" b="b"/>
              <a:pathLst>
                <a:path w="4004466" h="174939">
                  <a:moveTo>
                    <a:pt x="14417" y="0"/>
                  </a:moveTo>
                  <a:lnTo>
                    <a:pt x="3990048" y="0"/>
                  </a:lnTo>
                  <a:cubicBezTo>
                    <a:pt x="3998011" y="0"/>
                    <a:pt x="4004466" y="6455"/>
                    <a:pt x="4004466" y="14417"/>
                  </a:cubicBezTo>
                  <a:lnTo>
                    <a:pt x="4004466" y="160522"/>
                  </a:lnTo>
                  <a:cubicBezTo>
                    <a:pt x="4004466" y="168484"/>
                    <a:pt x="3998011" y="174939"/>
                    <a:pt x="3990048" y="174939"/>
                  </a:cubicBezTo>
                  <a:lnTo>
                    <a:pt x="14417" y="174939"/>
                  </a:lnTo>
                  <a:cubicBezTo>
                    <a:pt x="6455" y="174939"/>
                    <a:pt x="0" y="168484"/>
                    <a:pt x="0" y="160522"/>
                  </a:cubicBezTo>
                  <a:lnTo>
                    <a:pt x="0" y="14417"/>
                  </a:lnTo>
                  <a:cubicBezTo>
                    <a:pt x="0" y="6455"/>
                    <a:pt x="6455" y="0"/>
                    <a:pt x="14417" y="0"/>
                  </a:cubicBezTo>
                  <a:close/>
                </a:path>
              </a:pathLst>
            </a:custGeom>
            <a:solidFill>
              <a:srgbClr val="028224"/>
            </a:solidFill>
          </p:spPr>
        </p:sp>
        <p:sp>
          <p:nvSpPr>
            <p:cNvPr id="4" name="TextBox 4"/>
            <p:cNvSpPr txBox="1"/>
            <p:nvPr/>
          </p:nvSpPr>
          <p:spPr>
            <a:xfrm>
              <a:off x="0" y="-38100"/>
              <a:ext cx="400446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572229" y="2225870"/>
            <a:ext cx="16886853" cy="1026405"/>
            <a:chOff x="0" y="0"/>
            <a:chExt cx="5247097" cy="318925"/>
          </a:xfrm>
        </p:grpSpPr>
        <p:sp>
          <p:nvSpPr>
            <p:cNvPr id="6" name="Freeform 6"/>
            <p:cNvSpPr/>
            <p:nvPr/>
          </p:nvSpPr>
          <p:spPr>
            <a:xfrm>
              <a:off x="0" y="0"/>
              <a:ext cx="5247097" cy="318925"/>
            </a:xfrm>
            <a:custGeom>
              <a:avLst/>
              <a:gdLst/>
              <a:ahLst/>
              <a:cxnLst/>
              <a:rect l="l" t="t" r="r" b="b"/>
              <a:pathLst>
                <a:path w="5247097" h="318925">
                  <a:moveTo>
                    <a:pt x="21548" y="0"/>
                  </a:moveTo>
                  <a:lnTo>
                    <a:pt x="5225549" y="0"/>
                  </a:lnTo>
                  <a:cubicBezTo>
                    <a:pt x="5237450" y="0"/>
                    <a:pt x="5247097" y="9647"/>
                    <a:pt x="5247097" y="21548"/>
                  </a:cubicBezTo>
                  <a:lnTo>
                    <a:pt x="5247097" y="297378"/>
                  </a:lnTo>
                  <a:cubicBezTo>
                    <a:pt x="5247097" y="303093"/>
                    <a:pt x="5244827" y="308573"/>
                    <a:pt x="5240786" y="312614"/>
                  </a:cubicBezTo>
                  <a:cubicBezTo>
                    <a:pt x="5236745" y="316655"/>
                    <a:pt x="5231264" y="318925"/>
                    <a:pt x="5225549" y="318925"/>
                  </a:cubicBezTo>
                  <a:lnTo>
                    <a:pt x="21548" y="318925"/>
                  </a:lnTo>
                  <a:cubicBezTo>
                    <a:pt x="15833" y="318925"/>
                    <a:pt x="10352" y="316655"/>
                    <a:pt x="6311" y="312614"/>
                  </a:cubicBezTo>
                  <a:cubicBezTo>
                    <a:pt x="2270" y="308573"/>
                    <a:pt x="0" y="303093"/>
                    <a:pt x="0" y="297378"/>
                  </a:cubicBezTo>
                  <a:lnTo>
                    <a:pt x="0" y="21548"/>
                  </a:lnTo>
                  <a:cubicBezTo>
                    <a:pt x="0" y="15833"/>
                    <a:pt x="2270" y="10352"/>
                    <a:pt x="6311" y="6311"/>
                  </a:cubicBezTo>
                  <a:cubicBezTo>
                    <a:pt x="10352" y="2270"/>
                    <a:pt x="15833" y="0"/>
                    <a:pt x="21548" y="0"/>
                  </a:cubicBezTo>
                  <a:close/>
                </a:path>
              </a:pathLst>
            </a:custGeom>
            <a:solidFill>
              <a:srgbClr val="FFFFFF"/>
            </a:solidFill>
          </p:spPr>
        </p:sp>
        <p:sp>
          <p:nvSpPr>
            <p:cNvPr id="7" name="TextBox 7"/>
            <p:cNvSpPr txBox="1"/>
            <p:nvPr/>
          </p:nvSpPr>
          <p:spPr>
            <a:xfrm>
              <a:off x="0" y="-38100"/>
              <a:ext cx="5247097" cy="357025"/>
            </a:xfrm>
            <a:prstGeom prst="rect">
              <a:avLst/>
            </a:prstGeom>
          </p:spPr>
          <p:txBody>
            <a:bodyPr lIns="50800" tIns="50800" rIns="50800" bIns="50800" rtlCol="0" anchor="ctr"/>
            <a:lstStyle/>
            <a:p>
              <a:pPr algn="ctr">
                <a:lnSpc>
                  <a:spcPts val="3360"/>
                </a:lnSpc>
              </a:pPr>
              <a:endParaRPr/>
            </a:p>
          </p:txBody>
        </p:sp>
      </p:grpSp>
      <p:grpSp>
        <p:nvGrpSpPr>
          <p:cNvPr id="8" name="Group 8"/>
          <p:cNvGrpSpPr/>
          <p:nvPr/>
        </p:nvGrpSpPr>
        <p:grpSpPr>
          <a:xfrm>
            <a:off x="777587" y="5676876"/>
            <a:ext cx="14122115" cy="563011"/>
            <a:chOff x="0" y="0"/>
            <a:chExt cx="4388035" cy="174939"/>
          </a:xfrm>
        </p:grpSpPr>
        <p:sp>
          <p:nvSpPr>
            <p:cNvPr id="9" name="Freeform 9"/>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0" name="TextBox 10"/>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1" name="Group 11"/>
          <p:cNvGrpSpPr/>
          <p:nvPr/>
        </p:nvGrpSpPr>
        <p:grpSpPr>
          <a:xfrm>
            <a:off x="709437" y="4524380"/>
            <a:ext cx="16612437" cy="1434001"/>
            <a:chOff x="0" y="0"/>
            <a:chExt cx="5161830" cy="445574"/>
          </a:xfrm>
        </p:grpSpPr>
        <p:sp>
          <p:nvSpPr>
            <p:cNvPr id="12" name="Freeform 12"/>
            <p:cNvSpPr/>
            <p:nvPr/>
          </p:nvSpPr>
          <p:spPr>
            <a:xfrm>
              <a:off x="0" y="0"/>
              <a:ext cx="5161830" cy="445574"/>
            </a:xfrm>
            <a:custGeom>
              <a:avLst/>
              <a:gdLst/>
              <a:ahLst/>
              <a:cxnLst/>
              <a:rect l="l" t="t" r="r" b="b"/>
              <a:pathLst>
                <a:path w="5161830" h="445574">
                  <a:moveTo>
                    <a:pt x="21903" y="0"/>
                  </a:moveTo>
                  <a:lnTo>
                    <a:pt x="5139927" y="0"/>
                  </a:lnTo>
                  <a:cubicBezTo>
                    <a:pt x="5145736" y="0"/>
                    <a:pt x="5151307" y="2308"/>
                    <a:pt x="5155414" y="6415"/>
                  </a:cubicBezTo>
                  <a:cubicBezTo>
                    <a:pt x="5159522" y="10523"/>
                    <a:pt x="5161830" y="16094"/>
                    <a:pt x="5161830" y="21903"/>
                  </a:cubicBezTo>
                  <a:lnTo>
                    <a:pt x="5161830" y="423671"/>
                  </a:lnTo>
                  <a:cubicBezTo>
                    <a:pt x="5161830" y="435768"/>
                    <a:pt x="5152024" y="445574"/>
                    <a:pt x="5139927" y="445574"/>
                  </a:cubicBezTo>
                  <a:lnTo>
                    <a:pt x="21903" y="445574"/>
                  </a:lnTo>
                  <a:cubicBezTo>
                    <a:pt x="16094" y="445574"/>
                    <a:pt x="10523" y="443266"/>
                    <a:pt x="6415" y="439159"/>
                  </a:cubicBezTo>
                  <a:cubicBezTo>
                    <a:pt x="2308" y="435051"/>
                    <a:pt x="0" y="429480"/>
                    <a:pt x="0" y="423671"/>
                  </a:cubicBezTo>
                  <a:lnTo>
                    <a:pt x="0" y="21903"/>
                  </a:lnTo>
                  <a:cubicBezTo>
                    <a:pt x="0" y="16094"/>
                    <a:pt x="2308" y="10523"/>
                    <a:pt x="6415" y="6415"/>
                  </a:cubicBezTo>
                  <a:cubicBezTo>
                    <a:pt x="10523" y="2308"/>
                    <a:pt x="16094" y="0"/>
                    <a:pt x="21903" y="0"/>
                  </a:cubicBezTo>
                  <a:close/>
                </a:path>
              </a:pathLst>
            </a:custGeom>
            <a:solidFill>
              <a:srgbClr val="FFFFFF"/>
            </a:solidFill>
          </p:spPr>
        </p:sp>
        <p:sp>
          <p:nvSpPr>
            <p:cNvPr id="13" name="TextBox 13"/>
            <p:cNvSpPr txBox="1"/>
            <p:nvPr/>
          </p:nvSpPr>
          <p:spPr>
            <a:xfrm>
              <a:off x="0" y="-38100"/>
              <a:ext cx="5161830" cy="483674"/>
            </a:xfrm>
            <a:prstGeom prst="rect">
              <a:avLst/>
            </a:prstGeom>
          </p:spPr>
          <p:txBody>
            <a:bodyPr lIns="50800" tIns="50800" rIns="50800" bIns="50800" rtlCol="0" anchor="ctr"/>
            <a:lstStyle/>
            <a:p>
              <a:pPr algn="ctr">
                <a:lnSpc>
                  <a:spcPts val="3360"/>
                </a:lnSpc>
              </a:pPr>
              <a:endParaRPr/>
            </a:p>
          </p:txBody>
        </p:sp>
      </p:grpSp>
      <p:sp>
        <p:nvSpPr>
          <p:cNvPr id="14" name="TextBox 14"/>
          <p:cNvSpPr txBox="1"/>
          <p:nvPr/>
        </p:nvSpPr>
        <p:spPr>
          <a:xfrm>
            <a:off x="1333582" y="193580"/>
            <a:ext cx="15942766"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DEPARTAMENTO DE PSICOORIENTACIÓN  </a:t>
            </a:r>
          </a:p>
        </p:txBody>
      </p:sp>
      <p:sp>
        <p:nvSpPr>
          <p:cNvPr id="15" name="TextBox 15"/>
          <p:cNvSpPr txBox="1"/>
          <p:nvPr/>
        </p:nvSpPr>
        <p:spPr>
          <a:xfrm>
            <a:off x="960359" y="2262009"/>
            <a:ext cx="16498724" cy="639171"/>
          </a:xfrm>
          <a:prstGeom prst="rect">
            <a:avLst/>
          </a:prstGeom>
        </p:spPr>
        <p:txBody>
          <a:bodyPr lIns="0" tIns="0" rIns="0" bIns="0" rtlCol="0" anchor="t">
            <a:spAutoFit/>
          </a:bodyPr>
          <a:lstStyle/>
          <a:p>
            <a:pPr marL="0" lvl="0" indent="0">
              <a:lnSpc>
                <a:spcPts val="5195"/>
              </a:lnSpc>
              <a:spcBef>
                <a:spcPct val="0"/>
              </a:spcBef>
            </a:pPr>
            <a:r>
              <a:rPr lang="en-US" sz="3710">
                <a:solidFill>
                  <a:srgbClr val="101010"/>
                </a:solidFill>
                <a:latin typeface="Archivo Black"/>
              </a:rPr>
              <a:t> •Socialización de las </a:t>
            </a:r>
            <a:r>
              <a:rPr lang="en-US" sz="3710">
                <a:solidFill>
                  <a:srgbClr val="13508B"/>
                </a:solidFill>
                <a:latin typeface="Archivo Black"/>
              </a:rPr>
              <a:t>rutas de atención en convivencia</a:t>
            </a:r>
          </a:p>
        </p:txBody>
      </p:sp>
      <p:sp>
        <p:nvSpPr>
          <p:cNvPr id="16" name="TextBox 16"/>
          <p:cNvSpPr txBox="1"/>
          <p:nvPr/>
        </p:nvSpPr>
        <p:spPr>
          <a:xfrm>
            <a:off x="1012624" y="4438655"/>
            <a:ext cx="15909187" cy="2098485"/>
          </a:xfrm>
          <a:prstGeom prst="rect">
            <a:avLst/>
          </a:prstGeom>
        </p:spPr>
        <p:txBody>
          <a:bodyPr lIns="0" tIns="0" rIns="0" bIns="0" rtlCol="0" anchor="t">
            <a:spAutoFit/>
          </a:bodyPr>
          <a:lstStyle/>
          <a:p>
            <a:pPr>
              <a:lnSpc>
                <a:spcPts val="5610"/>
              </a:lnSpc>
            </a:pPr>
            <a:r>
              <a:rPr lang="en-US" sz="4007">
                <a:solidFill>
                  <a:srgbClr val="101010"/>
                </a:solidFill>
                <a:latin typeface="Archivo Black"/>
              </a:rPr>
              <a:t>•Acompañamiento en el </a:t>
            </a:r>
            <a:r>
              <a:rPr lang="en-US" sz="4007">
                <a:solidFill>
                  <a:srgbClr val="E72D00"/>
                </a:solidFill>
                <a:latin typeface="Archivo Black"/>
              </a:rPr>
              <a:t>proyecto de educación sexual </a:t>
            </a:r>
            <a:r>
              <a:rPr lang="en-US" sz="4007">
                <a:solidFill>
                  <a:srgbClr val="101010"/>
                </a:solidFill>
                <a:latin typeface="Archivo Black"/>
              </a:rPr>
              <a:t>y </a:t>
            </a:r>
            <a:r>
              <a:rPr lang="en-US" sz="4007">
                <a:solidFill>
                  <a:srgbClr val="13508B"/>
                </a:solidFill>
                <a:latin typeface="Archivo Black"/>
              </a:rPr>
              <a:t>construcción de la ciudadanía</a:t>
            </a:r>
          </a:p>
          <a:p>
            <a:pPr marL="0" lvl="0" indent="0">
              <a:lnSpc>
                <a:spcPts val="5610"/>
              </a:lnSpc>
              <a:spcBef>
                <a:spcPct val="0"/>
              </a:spcBef>
            </a:pPr>
            <a:endParaRPr lang="en-US" sz="4007">
              <a:solidFill>
                <a:srgbClr val="13508B"/>
              </a:solidFill>
              <a:latin typeface="Archivo Black"/>
            </a:endParaRPr>
          </a:p>
        </p:txBody>
      </p:sp>
      <p:grpSp>
        <p:nvGrpSpPr>
          <p:cNvPr id="17" name="Group 17"/>
          <p:cNvGrpSpPr/>
          <p:nvPr/>
        </p:nvGrpSpPr>
        <p:grpSpPr>
          <a:xfrm>
            <a:off x="572229" y="8887478"/>
            <a:ext cx="14122115" cy="563011"/>
            <a:chOff x="0" y="0"/>
            <a:chExt cx="4388035" cy="174939"/>
          </a:xfrm>
        </p:grpSpPr>
        <p:sp>
          <p:nvSpPr>
            <p:cNvPr id="18" name="Freeform 18"/>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9" name="TextBox 19"/>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20" name="Group 20"/>
          <p:cNvGrpSpPr/>
          <p:nvPr/>
        </p:nvGrpSpPr>
        <p:grpSpPr>
          <a:xfrm>
            <a:off x="458155" y="7115828"/>
            <a:ext cx="17000927" cy="2012760"/>
            <a:chOff x="0" y="0"/>
            <a:chExt cx="5282542" cy="625407"/>
          </a:xfrm>
        </p:grpSpPr>
        <p:sp>
          <p:nvSpPr>
            <p:cNvPr id="21" name="Freeform 21"/>
            <p:cNvSpPr/>
            <p:nvPr/>
          </p:nvSpPr>
          <p:spPr>
            <a:xfrm>
              <a:off x="0" y="0"/>
              <a:ext cx="5282542" cy="625407"/>
            </a:xfrm>
            <a:custGeom>
              <a:avLst/>
              <a:gdLst/>
              <a:ahLst/>
              <a:cxnLst/>
              <a:rect l="l" t="t" r="r" b="b"/>
              <a:pathLst>
                <a:path w="5282542" h="625407">
                  <a:moveTo>
                    <a:pt x="21403" y="0"/>
                  </a:moveTo>
                  <a:lnTo>
                    <a:pt x="5261139" y="0"/>
                  </a:lnTo>
                  <a:cubicBezTo>
                    <a:pt x="5272960" y="0"/>
                    <a:pt x="5282542" y="9582"/>
                    <a:pt x="5282542" y="21403"/>
                  </a:cubicBezTo>
                  <a:lnTo>
                    <a:pt x="5282542" y="604004"/>
                  </a:lnTo>
                  <a:cubicBezTo>
                    <a:pt x="5282542" y="615824"/>
                    <a:pt x="5272960" y="625407"/>
                    <a:pt x="5261139" y="625407"/>
                  </a:cubicBezTo>
                  <a:lnTo>
                    <a:pt x="21403" y="625407"/>
                  </a:lnTo>
                  <a:cubicBezTo>
                    <a:pt x="9582" y="625407"/>
                    <a:pt x="0" y="615824"/>
                    <a:pt x="0" y="604004"/>
                  </a:cubicBezTo>
                  <a:lnTo>
                    <a:pt x="0" y="21403"/>
                  </a:lnTo>
                  <a:cubicBezTo>
                    <a:pt x="0" y="9582"/>
                    <a:pt x="9582" y="0"/>
                    <a:pt x="21403" y="0"/>
                  </a:cubicBezTo>
                  <a:close/>
                </a:path>
              </a:pathLst>
            </a:custGeom>
            <a:solidFill>
              <a:srgbClr val="FFFFFF"/>
            </a:solidFill>
          </p:spPr>
        </p:sp>
        <p:sp>
          <p:nvSpPr>
            <p:cNvPr id="22" name="TextBox 22"/>
            <p:cNvSpPr txBox="1"/>
            <p:nvPr/>
          </p:nvSpPr>
          <p:spPr>
            <a:xfrm>
              <a:off x="0" y="-38100"/>
              <a:ext cx="5282542" cy="663507"/>
            </a:xfrm>
            <a:prstGeom prst="rect">
              <a:avLst/>
            </a:prstGeom>
          </p:spPr>
          <p:txBody>
            <a:bodyPr lIns="50800" tIns="50800" rIns="50800" bIns="50800" rtlCol="0" anchor="ctr"/>
            <a:lstStyle/>
            <a:p>
              <a:pPr algn="ctr">
                <a:lnSpc>
                  <a:spcPts val="3360"/>
                </a:lnSpc>
              </a:pPr>
              <a:endParaRPr/>
            </a:p>
          </p:txBody>
        </p:sp>
      </p:grpSp>
      <p:sp>
        <p:nvSpPr>
          <p:cNvPr id="23" name="TextBox 23"/>
          <p:cNvSpPr txBox="1"/>
          <p:nvPr/>
        </p:nvSpPr>
        <p:spPr>
          <a:xfrm>
            <a:off x="663912" y="7483665"/>
            <a:ext cx="16518058" cy="2803335"/>
          </a:xfrm>
          <a:prstGeom prst="rect">
            <a:avLst/>
          </a:prstGeom>
        </p:spPr>
        <p:txBody>
          <a:bodyPr lIns="0" tIns="0" rIns="0" bIns="0" rtlCol="0" anchor="t">
            <a:spAutoFit/>
          </a:bodyPr>
          <a:lstStyle/>
          <a:p>
            <a:pPr>
              <a:lnSpc>
                <a:spcPts val="5610"/>
              </a:lnSpc>
            </a:pPr>
            <a:r>
              <a:rPr lang="en-US" sz="4007">
                <a:solidFill>
                  <a:srgbClr val="101010"/>
                </a:solidFill>
                <a:latin typeface="Archivo Black"/>
              </a:rPr>
              <a:t>•Acompañamiento en la actualización del </a:t>
            </a:r>
            <a:r>
              <a:rPr lang="en-US" sz="4007">
                <a:solidFill>
                  <a:srgbClr val="CC3739"/>
                </a:solidFill>
                <a:latin typeface="Archivo Black"/>
              </a:rPr>
              <a:t>Manual de Convivencia </a:t>
            </a:r>
          </a:p>
          <a:p>
            <a:pPr>
              <a:lnSpc>
                <a:spcPts val="5610"/>
              </a:lnSpc>
            </a:pPr>
            <a:endParaRPr lang="en-US" sz="4007">
              <a:solidFill>
                <a:srgbClr val="CC3739"/>
              </a:solidFill>
              <a:latin typeface="Archivo Black"/>
            </a:endParaRPr>
          </a:p>
          <a:p>
            <a:pPr marL="0" lvl="0" indent="0">
              <a:lnSpc>
                <a:spcPts val="5610"/>
              </a:lnSpc>
              <a:spcBef>
                <a:spcPct val="0"/>
              </a:spcBef>
            </a:pPr>
            <a:endParaRPr lang="en-US" sz="4007">
              <a:solidFill>
                <a:srgbClr val="CC3739"/>
              </a:solidFill>
              <a:latin typeface="Archivo Black"/>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809684" y="4007834"/>
            <a:ext cx="14122115" cy="563011"/>
            <a:chOff x="0" y="0"/>
            <a:chExt cx="4388035" cy="174939"/>
          </a:xfrm>
        </p:grpSpPr>
        <p:sp>
          <p:nvSpPr>
            <p:cNvPr id="3" name="Freeform 3"/>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4" name="TextBox 4"/>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741534" y="2855337"/>
            <a:ext cx="16612437" cy="1434001"/>
            <a:chOff x="0" y="0"/>
            <a:chExt cx="5161830" cy="445574"/>
          </a:xfrm>
        </p:grpSpPr>
        <p:sp>
          <p:nvSpPr>
            <p:cNvPr id="6" name="Freeform 6"/>
            <p:cNvSpPr/>
            <p:nvPr/>
          </p:nvSpPr>
          <p:spPr>
            <a:xfrm>
              <a:off x="0" y="0"/>
              <a:ext cx="5161830" cy="445574"/>
            </a:xfrm>
            <a:custGeom>
              <a:avLst/>
              <a:gdLst/>
              <a:ahLst/>
              <a:cxnLst/>
              <a:rect l="l" t="t" r="r" b="b"/>
              <a:pathLst>
                <a:path w="5161830" h="445574">
                  <a:moveTo>
                    <a:pt x="21903" y="0"/>
                  </a:moveTo>
                  <a:lnTo>
                    <a:pt x="5139927" y="0"/>
                  </a:lnTo>
                  <a:cubicBezTo>
                    <a:pt x="5145736" y="0"/>
                    <a:pt x="5151307" y="2308"/>
                    <a:pt x="5155414" y="6415"/>
                  </a:cubicBezTo>
                  <a:cubicBezTo>
                    <a:pt x="5159522" y="10523"/>
                    <a:pt x="5161830" y="16094"/>
                    <a:pt x="5161830" y="21903"/>
                  </a:cubicBezTo>
                  <a:lnTo>
                    <a:pt x="5161830" y="423671"/>
                  </a:lnTo>
                  <a:cubicBezTo>
                    <a:pt x="5161830" y="435768"/>
                    <a:pt x="5152024" y="445574"/>
                    <a:pt x="5139927" y="445574"/>
                  </a:cubicBezTo>
                  <a:lnTo>
                    <a:pt x="21903" y="445574"/>
                  </a:lnTo>
                  <a:cubicBezTo>
                    <a:pt x="16094" y="445574"/>
                    <a:pt x="10523" y="443266"/>
                    <a:pt x="6415" y="439159"/>
                  </a:cubicBezTo>
                  <a:cubicBezTo>
                    <a:pt x="2308" y="435051"/>
                    <a:pt x="0" y="429480"/>
                    <a:pt x="0" y="423671"/>
                  </a:cubicBezTo>
                  <a:lnTo>
                    <a:pt x="0" y="21903"/>
                  </a:lnTo>
                  <a:cubicBezTo>
                    <a:pt x="0" y="16094"/>
                    <a:pt x="2308" y="10523"/>
                    <a:pt x="6415" y="6415"/>
                  </a:cubicBezTo>
                  <a:cubicBezTo>
                    <a:pt x="10523" y="2308"/>
                    <a:pt x="16094" y="0"/>
                    <a:pt x="21903" y="0"/>
                  </a:cubicBezTo>
                  <a:close/>
                </a:path>
              </a:pathLst>
            </a:custGeom>
            <a:solidFill>
              <a:srgbClr val="FFFFFF"/>
            </a:solidFill>
          </p:spPr>
        </p:sp>
        <p:sp>
          <p:nvSpPr>
            <p:cNvPr id="7" name="TextBox 7"/>
            <p:cNvSpPr txBox="1"/>
            <p:nvPr/>
          </p:nvSpPr>
          <p:spPr>
            <a:xfrm>
              <a:off x="0" y="-38100"/>
              <a:ext cx="5161830" cy="483674"/>
            </a:xfrm>
            <a:prstGeom prst="rect">
              <a:avLst/>
            </a:prstGeom>
          </p:spPr>
          <p:txBody>
            <a:bodyPr lIns="50800" tIns="50800" rIns="50800" bIns="50800" rtlCol="0" anchor="ctr"/>
            <a:lstStyle/>
            <a:p>
              <a:pPr algn="ctr">
                <a:lnSpc>
                  <a:spcPts val="3360"/>
                </a:lnSpc>
              </a:pPr>
              <a:endParaRPr/>
            </a:p>
          </p:txBody>
        </p:sp>
      </p:grpSp>
      <p:sp>
        <p:nvSpPr>
          <p:cNvPr id="8" name="TextBox 8"/>
          <p:cNvSpPr txBox="1"/>
          <p:nvPr/>
        </p:nvSpPr>
        <p:spPr>
          <a:xfrm>
            <a:off x="1333582" y="193580"/>
            <a:ext cx="15942766" cy="1044812"/>
          </a:xfrm>
          <a:prstGeom prst="rect">
            <a:avLst/>
          </a:prstGeom>
        </p:spPr>
        <p:txBody>
          <a:bodyPr lIns="0" tIns="0" rIns="0" bIns="0" rtlCol="0" anchor="t">
            <a:spAutoFit/>
          </a:bodyPr>
          <a:lstStyle/>
          <a:p>
            <a:pPr algn="ctr">
              <a:lnSpc>
                <a:spcPts val="8561"/>
              </a:lnSpc>
            </a:pPr>
            <a:r>
              <a:rPr lang="en-US" sz="6115">
                <a:solidFill>
                  <a:srgbClr val="000000"/>
                </a:solidFill>
                <a:latin typeface="Open Sans Bold"/>
              </a:rPr>
              <a:t>DEPARTAMENTO DE PSICOORIENTACIÓN  </a:t>
            </a:r>
          </a:p>
        </p:txBody>
      </p:sp>
      <p:sp>
        <p:nvSpPr>
          <p:cNvPr id="9" name="TextBox 9"/>
          <p:cNvSpPr txBox="1"/>
          <p:nvPr/>
        </p:nvSpPr>
        <p:spPr>
          <a:xfrm>
            <a:off x="1044721" y="2769612"/>
            <a:ext cx="15909187" cy="2803335"/>
          </a:xfrm>
          <a:prstGeom prst="rect">
            <a:avLst/>
          </a:prstGeom>
        </p:spPr>
        <p:txBody>
          <a:bodyPr lIns="0" tIns="0" rIns="0" bIns="0" rtlCol="0" anchor="t">
            <a:spAutoFit/>
          </a:bodyPr>
          <a:lstStyle/>
          <a:p>
            <a:pPr>
              <a:lnSpc>
                <a:spcPts val="5610"/>
              </a:lnSpc>
            </a:pPr>
            <a:r>
              <a:rPr lang="en-US" sz="4007">
                <a:solidFill>
                  <a:srgbClr val="101010"/>
                </a:solidFill>
                <a:latin typeface="Archivo Black"/>
              </a:rPr>
              <a:t>•Elaboración y puesta en marcha de un </a:t>
            </a:r>
            <a:r>
              <a:rPr lang="en-US" sz="4007">
                <a:solidFill>
                  <a:srgbClr val="CC3739"/>
                </a:solidFill>
                <a:latin typeface="Archivo Black"/>
              </a:rPr>
              <a:t>proyecto de inteligencia emocional</a:t>
            </a:r>
            <a:r>
              <a:rPr lang="en-US" sz="4007">
                <a:solidFill>
                  <a:srgbClr val="101010"/>
                </a:solidFill>
                <a:latin typeface="Archivo Black"/>
              </a:rPr>
              <a:t> en primaria</a:t>
            </a:r>
          </a:p>
          <a:p>
            <a:pPr>
              <a:lnSpc>
                <a:spcPts val="5610"/>
              </a:lnSpc>
            </a:pPr>
            <a:endParaRPr lang="en-US" sz="4007">
              <a:solidFill>
                <a:srgbClr val="101010"/>
              </a:solidFill>
              <a:latin typeface="Archivo Black"/>
            </a:endParaRPr>
          </a:p>
          <a:p>
            <a:pPr marL="0" lvl="0" indent="0">
              <a:lnSpc>
                <a:spcPts val="5610"/>
              </a:lnSpc>
              <a:spcBef>
                <a:spcPct val="0"/>
              </a:spcBef>
            </a:pPr>
            <a:endParaRPr lang="en-US" sz="4007">
              <a:solidFill>
                <a:srgbClr val="101010"/>
              </a:solidFill>
              <a:latin typeface="Archivo Black"/>
            </a:endParaRPr>
          </a:p>
        </p:txBody>
      </p:sp>
      <p:grpSp>
        <p:nvGrpSpPr>
          <p:cNvPr id="10" name="Group 10"/>
          <p:cNvGrpSpPr/>
          <p:nvPr/>
        </p:nvGrpSpPr>
        <p:grpSpPr>
          <a:xfrm>
            <a:off x="604326" y="7218436"/>
            <a:ext cx="14122115" cy="563011"/>
            <a:chOff x="0" y="0"/>
            <a:chExt cx="4388035" cy="174939"/>
          </a:xfrm>
        </p:grpSpPr>
        <p:sp>
          <p:nvSpPr>
            <p:cNvPr id="11" name="Freeform 11"/>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2" name="TextBox 12"/>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3" name="Group 13"/>
          <p:cNvGrpSpPr/>
          <p:nvPr/>
        </p:nvGrpSpPr>
        <p:grpSpPr>
          <a:xfrm>
            <a:off x="490252" y="5446786"/>
            <a:ext cx="17000927" cy="2012760"/>
            <a:chOff x="0" y="0"/>
            <a:chExt cx="5282542" cy="625407"/>
          </a:xfrm>
        </p:grpSpPr>
        <p:sp>
          <p:nvSpPr>
            <p:cNvPr id="14" name="Freeform 14"/>
            <p:cNvSpPr/>
            <p:nvPr/>
          </p:nvSpPr>
          <p:spPr>
            <a:xfrm>
              <a:off x="0" y="0"/>
              <a:ext cx="5282542" cy="625407"/>
            </a:xfrm>
            <a:custGeom>
              <a:avLst/>
              <a:gdLst/>
              <a:ahLst/>
              <a:cxnLst/>
              <a:rect l="l" t="t" r="r" b="b"/>
              <a:pathLst>
                <a:path w="5282542" h="625407">
                  <a:moveTo>
                    <a:pt x="21403" y="0"/>
                  </a:moveTo>
                  <a:lnTo>
                    <a:pt x="5261139" y="0"/>
                  </a:lnTo>
                  <a:cubicBezTo>
                    <a:pt x="5272960" y="0"/>
                    <a:pt x="5282542" y="9582"/>
                    <a:pt x="5282542" y="21403"/>
                  </a:cubicBezTo>
                  <a:lnTo>
                    <a:pt x="5282542" y="604004"/>
                  </a:lnTo>
                  <a:cubicBezTo>
                    <a:pt x="5282542" y="615824"/>
                    <a:pt x="5272960" y="625407"/>
                    <a:pt x="5261139" y="625407"/>
                  </a:cubicBezTo>
                  <a:lnTo>
                    <a:pt x="21403" y="625407"/>
                  </a:lnTo>
                  <a:cubicBezTo>
                    <a:pt x="9582" y="625407"/>
                    <a:pt x="0" y="615824"/>
                    <a:pt x="0" y="604004"/>
                  </a:cubicBezTo>
                  <a:lnTo>
                    <a:pt x="0" y="21403"/>
                  </a:lnTo>
                  <a:cubicBezTo>
                    <a:pt x="0" y="9582"/>
                    <a:pt x="9582" y="0"/>
                    <a:pt x="21403" y="0"/>
                  </a:cubicBezTo>
                  <a:close/>
                </a:path>
              </a:pathLst>
            </a:custGeom>
            <a:solidFill>
              <a:srgbClr val="FFFFFF"/>
            </a:solidFill>
          </p:spPr>
        </p:sp>
        <p:sp>
          <p:nvSpPr>
            <p:cNvPr id="15" name="TextBox 15"/>
            <p:cNvSpPr txBox="1"/>
            <p:nvPr/>
          </p:nvSpPr>
          <p:spPr>
            <a:xfrm>
              <a:off x="0" y="-38100"/>
              <a:ext cx="5282542" cy="663507"/>
            </a:xfrm>
            <a:prstGeom prst="rect">
              <a:avLst/>
            </a:prstGeom>
          </p:spPr>
          <p:txBody>
            <a:bodyPr lIns="50800" tIns="50800" rIns="50800" bIns="50800" rtlCol="0" anchor="ctr"/>
            <a:lstStyle/>
            <a:p>
              <a:pPr algn="ctr">
                <a:lnSpc>
                  <a:spcPts val="3360"/>
                </a:lnSpc>
              </a:pPr>
              <a:endParaRPr/>
            </a:p>
          </p:txBody>
        </p:sp>
      </p:grpSp>
      <p:sp>
        <p:nvSpPr>
          <p:cNvPr id="16" name="TextBox 16"/>
          <p:cNvSpPr txBox="1"/>
          <p:nvPr/>
        </p:nvSpPr>
        <p:spPr>
          <a:xfrm>
            <a:off x="696009" y="5814622"/>
            <a:ext cx="16518058" cy="3508185"/>
          </a:xfrm>
          <a:prstGeom prst="rect">
            <a:avLst/>
          </a:prstGeom>
        </p:spPr>
        <p:txBody>
          <a:bodyPr lIns="0" tIns="0" rIns="0" bIns="0" rtlCol="0" anchor="t">
            <a:spAutoFit/>
          </a:bodyPr>
          <a:lstStyle/>
          <a:p>
            <a:pPr>
              <a:lnSpc>
                <a:spcPts val="5610"/>
              </a:lnSpc>
            </a:pPr>
            <a:r>
              <a:rPr lang="en-US" sz="4007">
                <a:solidFill>
                  <a:srgbClr val="101010"/>
                </a:solidFill>
                <a:latin typeface="Archivo Black"/>
              </a:rPr>
              <a:t>•Puesta en marcha de un </a:t>
            </a:r>
            <a:r>
              <a:rPr lang="en-US" sz="4007">
                <a:solidFill>
                  <a:srgbClr val="E8872A"/>
                </a:solidFill>
                <a:latin typeface="Archivo Black"/>
              </a:rPr>
              <a:t>aula lúdica</a:t>
            </a:r>
            <a:r>
              <a:rPr lang="en-US" sz="4007">
                <a:solidFill>
                  <a:srgbClr val="101010"/>
                </a:solidFill>
                <a:latin typeface="Archivo Black"/>
              </a:rPr>
              <a:t> para la realización del proyecto Descanso en paz</a:t>
            </a:r>
          </a:p>
          <a:p>
            <a:pPr>
              <a:lnSpc>
                <a:spcPts val="5610"/>
              </a:lnSpc>
            </a:pPr>
            <a:r>
              <a:rPr lang="en-US" sz="4007">
                <a:solidFill>
                  <a:srgbClr val="101010"/>
                </a:solidFill>
                <a:latin typeface="Archivo Black"/>
              </a:rPr>
              <a:t> </a:t>
            </a:r>
          </a:p>
          <a:p>
            <a:pPr>
              <a:lnSpc>
                <a:spcPts val="5610"/>
              </a:lnSpc>
            </a:pPr>
            <a:endParaRPr lang="en-US" sz="4007">
              <a:solidFill>
                <a:srgbClr val="101010"/>
              </a:solidFill>
              <a:latin typeface="Archivo Black"/>
            </a:endParaRPr>
          </a:p>
          <a:p>
            <a:pPr marL="0" lvl="0" indent="0">
              <a:lnSpc>
                <a:spcPts val="5610"/>
              </a:lnSpc>
              <a:spcBef>
                <a:spcPct val="0"/>
              </a:spcBef>
            </a:pPr>
            <a:endParaRPr lang="en-US" sz="4007">
              <a:solidFill>
                <a:srgbClr val="101010"/>
              </a:solidFill>
              <a:latin typeface="Archivo Black"/>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5811876" y="4934870"/>
            <a:ext cx="5091497" cy="4452746"/>
          </a:xfrm>
          <a:custGeom>
            <a:avLst/>
            <a:gdLst/>
            <a:ahLst/>
            <a:cxnLst/>
            <a:rect l="l" t="t" r="r" b="b"/>
            <a:pathLst>
              <a:path w="5091497" h="4452746">
                <a:moveTo>
                  <a:pt x="0" y="0"/>
                </a:moveTo>
                <a:lnTo>
                  <a:pt x="5091497" y="0"/>
                </a:lnTo>
                <a:lnTo>
                  <a:pt x="5091497" y="4452745"/>
                </a:lnTo>
                <a:lnTo>
                  <a:pt x="0" y="445274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431860" y="-67039"/>
            <a:ext cx="9851529" cy="3204844"/>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GESTIÓN FINANCIERA</a:t>
            </a:r>
          </a:p>
          <a:p>
            <a:pPr algn="ctr">
              <a:lnSpc>
                <a:spcPts val="12880"/>
              </a:lnSpc>
            </a:pPr>
            <a:r>
              <a:rPr lang="en-US" sz="9200">
                <a:solidFill>
                  <a:srgbClr val="120052"/>
                </a:solidFill>
                <a:latin typeface="Gagalin"/>
              </a:rPr>
              <a:t>2023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635771" y="4861995"/>
            <a:ext cx="14122115" cy="563011"/>
            <a:chOff x="0" y="0"/>
            <a:chExt cx="4388035" cy="174939"/>
          </a:xfrm>
        </p:grpSpPr>
        <p:sp>
          <p:nvSpPr>
            <p:cNvPr id="3" name="Freeform 3"/>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4" name="TextBox 4"/>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459238" y="2299146"/>
            <a:ext cx="16387758" cy="2844354"/>
            <a:chOff x="0" y="0"/>
            <a:chExt cx="5092017" cy="883800"/>
          </a:xfrm>
        </p:grpSpPr>
        <p:sp>
          <p:nvSpPr>
            <p:cNvPr id="6" name="Freeform 6"/>
            <p:cNvSpPr/>
            <p:nvPr/>
          </p:nvSpPr>
          <p:spPr>
            <a:xfrm>
              <a:off x="0" y="0"/>
              <a:ext cx="5092017" cy="883800"/>
            </a:xfrm>
            <a:custGeom>
              <a:avLst/>
              <a:gdLst/>
              <a:ahLst/>
              <a:cxnLst/>
              <a:rect l="l" t="t" r="r" b="b"/>
              <a:pathLst>
                <a:path w="5092017" h="883800">
                  <a:moveTo>
                    <a:pt x="22204" y="0"/>
                  </a:moveTo>
                  <a:lnTo>
                    <a:pt x="5069814" y="0"/>
                  </a:lnTo>
                  <a:cubicBezTo>
                    <a:pt x="5082077" y="0"/>
                    <a:pt x="5092017" y="9941"/>
                    <a:pt x="5092017" y="22204"/>
                  </a:cubicBezTo>
                  <a:lnTo>
                    <a:pt x="5092017" y="861596"/>
                  </a:lnTo>
                  <a:cubicBezTo>
                    <a:pt x="5092017" y="867485"/>
                    <a:pt x="5089678" y="873133"/>
                    <a:pt x="5085514" y="877297"/>
                  </a:cubicBezTo>
                  <a:cubicBezTo>
                    <a:pt x="5081350" y="881461"/>
                    <a:pt x="5075703" y="883800"/>
                    <a:pt x="5069814" y="883800"/>
                  </a:cubicBezTo>
                  <a:lnTo>
                    <a:pt x="22204" y="883800"/>
                  </a:lnTo>
                  <a:cubicBezTo>
                    <a:pt x="16315" y="883800"/>
                    <a:pt x="10667" y="881461"/>
                    <a:pt x="6503" y="877297"/>
                  </a:cubicBezTo>
                  <a:cubicBezTo>
                    <a:pt x="2339" y="873133"/>
                    <a:pt x="0" y="867485"/>
                    <a:pt x="0" y="861596"/>
                  </a:cubicBezTo>
                  <a:lnTo>
                    <a:pt x="0" y="22204"/>
                  </a:lnTo>
                  <a:cubicBezTo>
                    <a:pt x="0" y="16315"/>
                    <a:pt x="2339" y="10667"/>
                    <a:pt x="6503" y="6503"/>
                  </a:cubicBezTo>
                  <a:cubicBezTo>
                    <a:pt x="10667" y="2339"/>
                    <a:pt x="16315" y="0"/>
                    <a:pt x="22204" y="0"/>
                  </a:cubicBezTo>
                  <a:close/>
                </a:path>
              </a:pathLst>
            </a:custGeom>
            <a:solidFill>
              <a:srgbClr val="FFFFFF"/>
            </a:solidFill>
          </p:spPr>
        </p:sp>
        <p:sp>
          <p:nvSpPr>
            <p:cNvPr id="7" name="TextBox 7"/>
            <p:cNvSpPr txBox="1"/>
            <p:nvPr/>
          </p:nvSpPr>
          <p:spPr>
            <a:xfrm>
              <a:off x="0" y="-38100"/>
              <a:ext cx="5092017" cy="921900"/>
            </a:xfrm>
            <a:prstGeom prst="rect">
              <a:avLst/>
            </a:prstGeom>
          </p:spPr>
          <p:txBody>
            <a:bodyPr lIns="50800" tIns="50800" rIns="50800" bIns="50800" rtlCol="0" anchor="ctr"/>
            <a:lstStyle/>
            <a:p>
              <a:pPr algn="ctr">
                <a:lnSpc>
                  <a:spcPts val="3360"/>
                </a:lnSpc>
              </a:pPr>
              <a:endParaRPr/>
            </a:p>
          </p:txBody>
        </p:sp>
      </p:grpSp>
      <p:sp>
        <p:nvSpPr>
          <p:cNvPr id="8" name="TextBox 8"/>
          <p:cNvSpPr txBox="1"/>
          <p:nvPr/>
        </p:nvSpPr>
        <p:spPr>
          <a:xfrm>
            <a:off x="38274" y="223151"/>
            <a:ext cx="17997129" cy="1304470"/>
          </a:xfrm>
          <a:prstGeom prst="rect">
            <a:avLst/>
          </a:prstGeom>
        </p:spPr>
        <p:txBody>
          <a:bodyPr lIns="0" tIns="0" rIns="0" bIns="0" rtlCol="0" anchor="t">
            <a:spAutoFit/>
          </a:bodyPr>
          <a:lstStyle/>
          <a:p>
            <a:pPr algn="ctr">
              <a:lnSpc>
                <a:spcPts val="5275"/>
              </a:lnSpc>
            </a:pPr>
            <a:r>
              <a:rPr lang="en-US" sz="3767">
                <a:solidFill>
                  <a:srgbClr val="000000"/>
                </a:solidFill>
                <a:latin typeface="Open Sans Bold"/>
              </a:rPr>
              <a:t>LA INSTITUCIÓN EDUCATIVA TÉCNICA ANDRÉS BELLO, RECIBIÓ UN TOTAL DE</a:t>
            </a:r>
          </a:p>
          <a:p>
            <a:pPr algn="ctr">
              <a:lnSpc>
                <a:spcPts val="5275"/>
              </a:lnSpc>
            </a:pPr>
            <a:r>
              <a:rPr lang="en-US" sz="3767">
                <a:solidFill>
                  <a:srgbClr val="000000"/>
                </a:solidFill>
                <a:latin typeface="Open Sans Bold"/>
              </a:rPr>
              <a:t>INGRESOS DE $205’289.097, DISTRIBUIDOS DE LA SIGUIENTE MANERA  </a:t>
            </a:r>
          </a:p>
        </p:txBody>
      </p:sp>
      <p:sp>
        <p:nvSpPr>
          <p:cNvPr id="9" name="TextBox 9"/>
          <p:cNvSpPr txBox="1"/>
          <p:nvPr/>
        </p:nvSpPr>
        <p:spPr>
          <a:xfrm>
            <a:off x="1226681" y="2404359"/>
            <a:ext cx="15620314" cy="3508185"/>
          </a:xfrm>
          <a:prstGeom prst="rect">
            <a:avLst/>
          </a:prstGeom>
        </p:spPr>
        <p:txBody>
          <a:bodyPr lIns="0" tIns="0" rIns="0" bIns="0" rtlCol="0" anchor="t">
            <a:spAutoFit/>
          </a:bodyPr>
          <a:lstStyle/>
          <a:p>
            <a:pPr>
              <a:lnSpc>
                <a:spcPts val="5610"/>
              </a:lnSpc>
            </a:pPr>
            <a:r>
              <a:rPr lang="en-US" sz="4007" dirty="0" err="1">
                <a:solidFill>
                  <a:srgbClr val="CC3739"/>
                </a:solidFill>
                <a:latin typeface="Archivo Black"/>
              </a:rPr>
              <a:t>Ingresos</a:t>
            </a:r>
            <a:r>
              <a:rPr lang="en-US" sz="4007" dirty="0">
                <a:solidFill>
                  <a:srgbClr val="CC3739"/>
                </a:solidFill>
                <a:latin typeface="Archivo Black"/>
              </a:rPr>
              <a:t> UIS</a:t>
            </a:r>
            <a:r>
              <a:rPr lang="en-US" sz="4007" dirty="0">
                <a:solidFill>
                  <a:srgbClr val="101010"/>
                </a:solidFill>
                <a:latin typeface="Archivo Black"/>
              </a:rPr>
              <a:t>: </a:t>
            </a:r>
            <a:r>
              <a:rPr lang="en-US" sz="4007" dirty="0">
                <a:solidFill>
                  <a:srgbClr val="13508B"/>
                </a:solidFill>
                <a:latin typeface="Archivo Black"/>
              </a:rPr>
              <a:t>$</a:t>
            </a:r>
            <a:r>
              <a:rPr lang="en-US" sz="4007" u="sng" dirty="0">
                <a:solidFill>
                  <a:srgbClr val="13508B"/>
                </a:solidFill>
                <a:latin typeface="Archivo Black"/>
              </a:rPr>
              <a:t>42’192.000</a:t>
            </a:r>
            <a:r>
              <a:rPr lang="en-US" sz="4007" dirty="0">
                <a:solidFill>
                  <a:srgbClr val="101010"/>
                </a:solidFill>
                <a:latin typeface="Archivo Black"/>
              </a:rPr>
              <a:t>, </a:t>
            </a:r>
            <a:r>
              <a:rPr lang="en-US" sz="4007" dirty="0" err="1">
                <a:solidFill>
                  <a:srgbClr val="101010"/>
                </a:solidFill>
                <a:latin typeface="Archivo Black"/>
              </a:rPr>
              <a:t>por</a:t>
            </a:r>
            <a:r>
              <a:rPr lang="en-US" sz="4007" dirty="0">
                <a:solidFill>
                  <a:srgbClr val="101010"/>
                </a:solidFill>
                <a:latin typeface="Archivo Black"/>
              </a:rPr>
              <a:t> </a:t>
            </a:r>
            <a:r>
              <a:rPr lang="en-US" sz="4007" dirty="0" err="1">
                <a:solidFill>
                  <a:srgbClr val="101010"/>
                </a:solidFill>
                <a:latin typeface="Archivo Black"/>
              </a:rPr>
              <a:t>concepto</a:t>
            </a:r>
            <a:r>
              <a:rPr lang="en-US" sz="4007" dirty="0">
                <a:solidFill>
                  <a:srgbClr val="101010"/>
                </a:solidFill>
                <a:latin typeface="Archivo Black"/>
              </a:rPr>
              <a:t> de </a:t>
            </a:r>
            <a:r>
              <a:rPr lang="en-US" sz="4007" dirty="0" err="1">
                <a:solidFill>
                  <a:srgbClr val="101010"/>
                </a:solidFill>
                <a:latin typeface="Archivo Black"/>
              </a:rPr>
              <a:t>convenio</a:t>
            </a:r>
            <a:r>
              <a:rPr lang="en-US" sz="4007" dirty="0">
                <a:solidFill>
                  <a:srgbClr val="101010"/>
                </a:solidFill>
                <a:latin typeface="Archivo Black"/>
              </a:rPr>
              <a:t> </a:t>
            </a:r>
            <a:r>
              <a:rPr lang="en-US" sz="4007" dirty="0" err="1">
                <a:solidFill>
                  <a:srgbClr val="101010"/>
                </a:solidFill>
                <a:latin typeface="Archivo Black"/>
              </a:rPr>
              <a:t>interadministrativo</a:t>
            </a:r>
            <a:r>
              <a:rPr lang="en-US" sz="4007" dirty="0">
                <a:solidFill>
                  <a:srgbClr val="101010"/>
                </a:solidFill>
                <a:latin typeface="Archivo Black"/>
              </a:rPr>
              <a:t>, </a:t>
            </a:r>
            <a:r>
              <a:rPr lang="en-US" sz="4007" dirty="0" err="1">
                <a:solidFill>
                  <a:srgbClr val="101010"/>
                </a:solidFill>
                <a:latin typeface="Archivo Black"/>
              </a:rPr>
              <a:t>adicionado</a:t>
            </a:r>
            <a:r>
              <a:rPr lang="en-US" sz="4007" dirty="0">
                <a:solidFill>
                  <a:srgbClr val="101010"/>
                </a:solidFill>
                <a:latin typeface="Archivo Black"/>
              </a:rPr>
              <a:t> a </a:t>
            </a:r>
            <a:r>
              <a:rPr lang="en-US" sz="4007" dirty="0" err="1">
                <a:solidFill>
                  <a:srgbClr val="101010"/>
                </a:solidFill>
                <a:latin typeface="Archivo Black"/>
              </a:rPr>
              <a:t>nuestro</a:t>
            </a:r>
            <a:r>
              <a:rPr lang="en-US" sz="4007" dirty="0">
                <a:solidFill>
                  <a:srgbClr val="101010"/>
                </a:solidFill>
                <a:latin typeface="Archivo Black"/>
              </a:rPr>
              <a:t> </a:t>
            </a:r>
            <a:r>
              <a:rPr lang="en-US" sz="4007" dirty="0" err="1">
                <a:solidFill>
                  <a:srgbClr val="101010"/>
                </a:solidFill>
                <a:latin typeface="Archivo Black"/>
              </a:rPr>
              <a:t>presupuesto</a:t>
            </a:r>
            <a:r>
              <a:rPr lang="en-US" sz="4007" dirty="0">
                <a:solidFill>
                  <a:srgbClr val="101010"/>
                </a:solidFill>
                <a:latin typeface="Archivo Black"/>
              </a:rPr>
              <a:t> </a:t>
            </a:r>
            <a:r>
              <a:rPr lang="en-US" sz="4007" dirty="0" err="1">
                <a:solidFill>
                  <a:srgbClr val="101010"/>
                </a:solidFill>
                <a:latin typeface="Archivo Black"/>
              </a:rPr>
              <a:t>mediante</a:t>
            </a:r>
            <a:r>
              <a:rPr lang="en-US" sz="4007" dirty="0">
                <a:solidFill>
                  <a:srgbClr val="101010"/>
                </a:solidFill>
                <a:latin typeface="Archivo Black"/>
              </a:rPr>
              <a:t> </a:t>
            </a:r>
            <a:r>
              <a:rPr lang="en-US" sz="4007" dirty="0" err="1">
                <a:solidFill>
                  <a:srgbClr val="101010"/>
                </a:solidFill>
                <a:latin typeface="Archivo Black"/>
              </a:rPr>
              <a:t>acuerdos</a:t>
            </a:r>
            <a:r>
              <a:rPr lang="en-US" sz="4007" dirty="0">
                <a:solidFill>
                  <a:srgbClr val="101010"/>
                </a:solidFill>
                <a:latin typeface="Archivo Black"/>
              </a:rPr>
              <a:t> No. 003 de </a:t>
            </a:r>
            <a:r>
              <a:rPr lang="en-US" sz="4007" dirty="0" err="1">
                <a:solidFill>
                  <a:srgbClr val="101010"/>
                </a:solidFill>
                <a:latin typeface="Archivo Black"/>
              </a:rPr>
              <a:t>agosto</a:t>
            </a:r>
            <a:r>
              <a:rPr lang="en-US" sz="4007" dirty="0">
                <a:solidFill>
                  <a:srgbClr val="101010"/>
                </a:solidFill>
                <a:latin typeface="Archivo Black"/>
              </a:rPr>
              <a:t> y No. 006 de </a:t>
            </a:r>
            <a:r>
              <a:rPr lang="en-US" sz="4007" dirty="0" err="1">
                <a:solidFill>
                  <a:srgbClr val="101010"/>
                </a:solidFill>
                <a:latin typeface="Archivo Black"/>
              </a:rPr>
              <a:t>diciembre</a:t>
            </a:r>
            <a:r>
              <a:rPr lang="en-US" sz="4007" dirty="0">
                <a:solidFill>
                  <a:srgbClr val="101010"/>
                </a:solidFill>
                <a:latin typeface="Archivo Black"/>
              </a:rPr>
              <a:t> de 2023</a:t>
            </a:r>
          </a:p>
          <a:p>
            <a:pPr marL="0" lvl="0" indent="0">
              <a:lnSpc>
                <a:spcPts val="5610"/>
              </a:lnSpc>
              <a:spcBef>
                <a:spcPct val="0"/>
              </a:spcBef>
            </a:pPr>
            <a:endParaRPr lang="en-US" sz="4007" dirty="0">
              <a:solidFill>
                <a:srgbClr val="101010"/>
              </a:solidFill>
              <a:latin typeface="Archivo Black"/>
            </a:endParaRPr>
          </a:p>
        </p:txBody>
      </p:sp>
      <p:grpSp>
        <p:nvGrpSpPr>
          <p:cNvPr id="10" name="Group 10"/>
          <p:cNvGrpSpPr/>
          <p:nvPr/>
        </p:nvGrpSpPr>
        <p:grpSpPr>
          <a:xfrm>
            <a:off x="812304" y="8207751"/>
            <a:ext cx="14122115" cy="563011"/>
            <a:chOff x="0" y="0"/>
            <a:chExt cx="4388035" cy="174939"/>
          </a:xfrm>
        </p:grpSpPr>
        <p:sp>
          <p:nvSpPr>
            <p:cNvPr id="11" name="Freeform 11"/>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2" name="TextBox 12"/>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3" name="Group 13"/>
          <p:cNvGrpSpPr/>
          <p:nvPr/>
        </p:nvGrpSpPr>
        <p:grpSpPr>
          <a:xfrm>
            <a:off x="635771" y="5644902"/>
            <a:ext cx="16387758" cy="2844354"/>
            <a:chOff x="0" y="0"/>
            <a:chExt cx="5092017" cy="883800"/>
          </a:xfrm>
        </p:grpSpPr>
        <p:sp>
          <p:nvSpPr>
            <p:cNvPr id="14" name="Freeform 14"/>
            <p:cNvSpPr/>
            <p:nvPr/>
          </p:nvSpPr>
          <p:spPr>
            <a:xfrm>
              <a:off x="0" y="0"/>
              <a:ext cx="5092017" cy="883800"/>
            </a:xfrm>
            <a:custGeom>
              <a:avLst/>
              <a:gdLst/>
              <a:ahLst/>
              <a:cxnLst/>
              <a:rect l="l" t="t" r="r" b="b"/>
              <a:pathLst>
                <a:path w="5092017" h="883800">
                  <a:moveTo>
                    <a:pt x="22204" y="0"/>
                  </a:moveTo>
                  <a:lnTo>
                    <a:pt x="5069814" y="0"/>
                  </a:lnTo>
                  <a:cubicBezTo>
                    <a:pt x="5082077" y="0"/>
                    <a:pt x="5092017" y="9941"/>
                    <a:pt x="5092017" y="22204"/>
                  </a:cubicBezTo>
                  <a:lnTo>
                    <a:pt x="5092017" y="861596"/>
                  </a:lnTo>
                  <a:cubicBezTo>
                    <a:pt x="5092017" y="867485"/>
                    <a:pt x="5089678" y="873133"/>
                    <a:pt x="5085514" y="877297"/>
                  </a:cubicBezTo>
                  <a:cubicBezTo>
                    <a:pt x="5081350" y="881461"/>
                    <a:pt x="5075703" y="883800"/>
                    <a:pt x="5069814" y="883800"/>
                  </a:cubicBezTo>
                  <a:lnTo>
                    <a:pt x="22204" y="883800"/>
                  </a:lnTo>
                  <a:cubicBezTo>
                    <a:pt x="16315" y="883800"/>
                    <a:pt x="10667" y="881461"/>
                    <a:pt x="6503" y="877297"/>
                  </a:cubicBezTo>
                  <a:cubicBezTo>
                    <a:pt x="2339" y="873133"/>
                    <a:pt x="0" y="867485"/>
                    <a:pt x="0" y="861596"/>
                  </a:cubicBezTo>
                  <a:lnTo>
                    <a:pt x="0" y="22204"/>
                  </a:lnTo>
                  <a:cubicBezTo>
                    <a:pt x="0" y="16315"/>
                    <a:pt x="2339" y="10667"/>
                    <a:pt x="6503" y="6503"/>
                  </a:cubicBezTo>
                  <a:cubicBezTo>
                    <a:pt x="10667" y="2339"/>
                    <a:pt x="16315" y="0"/>
                    <a:pt x="22204" y="0"/>
                  </a:cubicBezTo>
                  <a:close/>
                </a:path>
              </a:pathLst>
            </a:custGeom>
            <a:solidFill>
              <a:srgbClr val="FFFFFF"/>
            </a:solidFill>
          </p:spPr>
        </p:sp>
        <p:sp>
          <p:nvSpPr>
            <p:cNvPr id="15" name="TextBox 15"/>
            <p:cNvSpPr txBox="1"/>
            <p:nvPr/>
          </p:nvSpPr>
          <p:spPr>
            <a:xfrm>
              <a:off x="0" y="-38100"/>
              <a:ext cx="5092017" cy="921900"/>
            </a:xfrm>
            <a:prstGeom prst="rect">
              <a:avLst/>
            </a:prstGeom>
          </p:spPr>
          <p:txBody>
            <a:bodyPr lIns="50800" tIns="50800" rIns="50800" bIns="50800" rtlCol="0" anchor="ctr"/>
            <a:lstStyle/>
            <a:p>
              <a:pPr algn="ctr">
                <a:lnSpc>
                  <a:spcPts val="3360"/>
                </a:lnSpc>
              </a:pPr>
              <a:endParaRPr/>
            </a:p>
          </p:txBody>
        </p:sp>
      </p:grpSp>
      <p:sp>
        <p:nvSpPr>
          <p:cNvPr id="16" name="TextBox 16"/>
          <p:cNvSpPr txBox="1"/>
          <p:nvPr/>
        </p:nvSpPr>
        <p:spPr>
          <a:xfrm>
            <a:off x="1226681" y="5826819"/>
            <a:ext cx="16032619" cy="2803335"/>
          </a:xfrm>
          <a:prstGeom prst="rect">
            <a:avLst/>
          </a:prstGeom>
        </p:spPr>
        <p:txBody>
          <a:bodyPr lIns="0" tIns="0" rIns="0" bIns="0" rtlCol="0" anchor="t">
            <a:spAutoFit/>
          </a:bodyPr>
          <a:lstStyle/>
          <a:p>
            <a:pPr>
              <a:lnSpc>
                <a:spcPts val="5610"/>
              </a:lnSpc>
            </a:pPr>
            <a:r>
              <a:rPr lang="en-US" sz="4007">
                <a:solidFill>
                  <a:srgbClr val="CC3739"/>
                </a:solidFill>
                <a:latin typeface="Archivo Black"/>
              </a:rPr>
              <a:t>Ingresos </a:t>
            </a:r>
            <a:r>
              <a:rPr lang="en-US" sz="4007">
                <a:solidFill>
                  <a:srgbClr val="101010"/>
                </a:solidFill>
                <a:latin typeface="Archivo Black"/>
              </a:rPr>
              <a:t>certificados, duplicado de diplomas, adjudicación caseta escolar y espacio escolar  </a:t>
            </a:r>
            <a:r>
              <a:rPr lang="en-US" sz="4007" u="sng">
                <a:solidFill>
                  <a:srgbClr val="13508B"/>
                </a:solidFill>
                <a:latin typeface="Archivo Black"/>
              </a:rPr>
              <a:t>$9’839.863</a:t>
            </a:r>
          </a:p>
          <a:p>
            <a:pPr marL="0" lvl="0" indent="0">
              <a:lnSpc>
                <a:spcPts val="5610"/>
              </a:lnSpc>
              <a:spcBef>
                <a:spcPct val="0"/>
              </a:spcBef>
            </a:pPr>
            <a:endParaRPr lang="en-US" sz="4007" u="sng">
              <a:solidFill>
                <a:srgbClr val="13508B"/>
              </a:solidFill>
              <a:latin typeface="Archivo Black"/>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grpSp>
        <p:nvGrpSpPr>
          <p:cNvPr id="2" name="Group 2"/>
          <p:cNvGrpSpPr/>
          <p:nvPr/>
        </p:nvGrpSpPr>
        <p:grpSpPr>
          <a:xfrm>
            <a:off x="687692" y="5150867"/>
            <a:ext cx="14122115" cy="563011"/>
            <a:chOff x="0" y="0"/>
            <a:chExt cx="4388035" cy="174939"/>
          </a:xfrm>
        </p:grpSpPr>
        <p:sp>
          <p:nvSpPr>
            <p:cNvPr id="3" name="Freeform 3"/>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4" name="TextBox 4"/>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5" name="Group 5"/>
          <p:cNvGrpSpPr/>
          <p:nvPr/>
        </p:nvGrpSpPr>
        <p:grpSpPr>
          <a:xfrm>
            <a:off x="511159" y="2588019"/>
            <a:ext cx="16387758" cy="2844354"/>
            <a:chOff x="0" y="0"/>
            <a:chExt cx="5092017" cy="883800"/>
          </a:xfrm>
        </p:grpSpPr>
        <p:sp>
          <p:nvSpPr>
            <p:cNvPr id="6" name="Freeform 6"/>
            <p:cNvSpPr/>
            <p:nvPr/>
          </p:nvSpPr>
          <p:spPr>
            <a:xfrm>
              <a:off x="0" y="0"/>
              <a:ext cx="5092017" cy="883800"/>
            </a:xfrm>
            <a:custGeom>
              <a:avLst/>
              <a:gdLst/>
              <a:ahLst/>
              <a:cxnLst/>
              <a:rect l="l" t="t" r="r" b="b"/>
              <a:pathLst>
                <a:path w="5092017" h="883800">
                  <a:moveTo>
                    <a:pt x="22204" y="0"/>
                  </a:moveTo>
                  <a:lnTo>
                    <a:pt x="5069814" y="0"/>
                  </a:lnTo>
                  <a:cubicBezTo>
                    <a:pt x="5082077" y="0"/>
                    <a:pt x="5092017" y="9941"/>
                    <a:pt x="5092017" y="22204"/>
                  </a:cubicBezTo>
                  <a:lnTo>
                    <a:pt x="5092017" y="861596"/>
                  </a:lnTo>
                  <a:cubicBezTo>
                    <a:pt x="5092017" y="867485"/>
                    <a:pt x="5089678" y="873133"/>
                    <a:pt x="5085514" y="877297"/>
                  </a:cubicBezTo>
                  <a:cubicBezTo>
                    <a:pt x="5081350" y="881461"/>
                    <a:pt x="5075703" y="883800"/>
                    <a:pt x="5069814" y="883800"/>
                  </a:cubicBezTo>
                  <a:lnTo>
                    <a:pt x="22204" y="883800"/>
                  </a:lnTo>
                  <a:cubicBezTo>
                    <a:pt x="16315" y="883800"/>
                    <a:pt x="10667" y="881461"/>
                    <a:pt x="6503" y="877297"/>
                  </a:cubicBezTo>
                  <a:cubicBezTo>
                    <a:pt x="2339" y="873133"/>
                    <a:pt x="0" y="867485"/>
                    <a:pt x="0" y="861596"/>
                  </a:cubicBezTo>
                  <a:lnTo>
                    <a:pt x="0" y="22204"/>
                  </a:lnTo>
                  <a:cubicBezTo>
                    <a:pt x="0" y="16315"/>
                    <a:pt x="2339" y="10667"/>
                    <a:pt x="6503" y="6503"/>
                  </a:cubicBezTo>
                  <a:cubicBezTo>
                    <a:pt x="10667" y="2339"/>
                    <a:pt x="16315" y="0"/>
                    <a:pt x="22204" y="0"/>
                  </a:cubicBezTo>
                  <a:close/>
                </a:path>
              </a:pathLst>
            </a:custGeom>
            <a:solidFill>
              <a:srgbClr val="FFFFFF"/>
            </a:solidFill>
          </p:spPr>
        </p:sp>
        <p:sp>
          <p:nvSpPr>
            <p:cNvPr id="7" name="TextBox 7"/>
            <p:cNvSpPr txBox="1"/>
            <p:nvPr/>
          </p:nvSpPr>
          <p:spPr>
            <a:xfrm>
              <a:off x="0" y="-38100"/>
              <a:ext cx="5092017" cy="921900"/>
            </a:xfrm>
            <a:prstGeom prst="rect">
              <a:avLst/>
            </a:prstGeom>
          </p:spPr>
          <p:txBody>
            <a:bodyPr lIns="50800" tIns="50800" rIns="50800" bIns="50800" rtlCol="0" anchor="ctr"/>
            <a:lstStyle/>
            <a:p>
              <a:pPr algn="ctr">
                <a:lnSpc>
                  <a:spcPts val="3360"/>
                </a:lnSpc>
              </a:pPr>
              <a:endParaRPr/>
            </a:p>
          </p:txBody>
        </p:sp>
      </p:grpSp>
      <p:sp>
        <p:nvSpPr>
          <p:cNvPr id="8" name="TextBox 8"/>
          <p:cNvSpPr txBox="1"/>
          <p:nvPr/>
        </p:nvSpPr>
        <p:spPr>
          <a:xfrm>
            <a:off x="828916" y="2612989"/>
            <a:ext cx="16032619" cy="4213035"/>
          </a:xfrm>
          <a:prstGeom prst="rect">
            <a:avLst/>
          </a:prstGeom>
        </p:spPr>
        <p:txBody>
          <a:bodyPr lIns="0" tIns="0" rIns="0" bIns="0" rtlCol="0" anchor="t">
            <a:spAutoFit/>
          </a:bodyPr>
          <a:lstStyle/>
          <a:p>
            <a:pPr>
              <a:lnSpc>
                <a:spcPts val="5610"/>
              </a:lnSpc>
            </a:pPr>
            <a:r>
              <a:rPr lang="en-US" sz="4007">
                <a:solidFill>
                  <a:srgbClr val="CC3739"/>
                </a:solidFill>
                <a:latin typeface="Archivo Black"/>
              </a:rPr>
              <a:t>Ingresos Gratuidad Escolar</a:t>
            </a:r>
            <a:r>
              <a:rPr lang="en-US" sz="4007">
                <a:solidFill>
                  <a:srgbClr val="101010"/>
                </a:solidFill>
                <a:latin typeface="Archivo Black"/>
              </a:rPr>
              <a:t>: Son los ingresos provenientes de la Nación, los cuales suman $</a:t>
            </a:r>
            <a:r>
              <a:rPr lang="en-US" sz="4007" u="sng">
                <a:solidFill>
                  <a:srgbClr val="13508B"/>
                </a:solidFill>
                <a:latin typeface="Archivo Black"/>
              </a:rPr>
              <a:t>153’139.516,</a:t>
            </a:r>
            <a:r>
              <a:rPr lang="en-US" sz="4007">
                <a:solidFill>
                  <a:srgbClr val="101010"/>
                </a:solidFill>
                <a:latin typeface="Archivo Black"/>
              </a:rPr>
              <a:t> desembolsados un </a:t>
            </a:r>
            <a:r>
              <a:rPr lang="en-US" sz="4007">
                <a:solidFill>
                  <a:srgbClr val="CC3739"/>
                </a:solidFill>
                <a:latin typeface="Archivo Black"/>
              </a:rPr>
              <a:t>80%</a:t>
            </a:r>
            <a:r>
              <a:rPr lang="en-US" sz="4007">
                <a:solidFill>
                  <a:srgbClr val="101010"/>
                </a:solidFill>
                <a:latin typeface="Archivo Black"/>
              </a:rPr>
              <a:t> el 28 de febrero $</a:t>
            </a:r>
            <a:r>
              <a:rPr lang="en-US" sz="4007" u="sng">
                <a:solidFill>
                  <a:srgbClr val="FFA300"/>
                </a:solidFill>
                <a:latin typeface="Archivo Black"/>
              </a:rPr>
              <a:t>122’511.613</a:t>
            </a:r>
            <a:r>
              <a:rPr lang="en-US" sz="4007">
                <a:solidFill>
                  <a:srgbClr val="101010"/>
                </a:solidFill>
                <a:latin typeface="Archivo Black"/>
              </a:rPr>
              <a:t> y el</a:t>
            </a:r>
            <a:r>
              <a:rPr lang="en-US" sz="4007">
                <a:solidFill>
                  <a:srgbClr val="CC3739"/>
                </a:solidFill>
                <a:latin typeface="Archivo Black"/>
              </a:rPr>
              <a:t> 20%</a:t>
            </a:r>
            <a:r>
              <a:rPr lang="en-US" sz="4007">
                <a:solidFill>
                  <a:srgbClr val="101010"/>
                </a:solidFill>
                <a:latin typeface="Archivo Black"/>
              </a:rPr>
              <a:t> el 10 de Octubre por </a:t>
            </a:r>
            <a:r>
              <a:rPr lang="en-US" sz="4007" u="sng">
                <a:solidFill>
                  <a:srgbClr val="FFA300"/>
                </a:solidFill>
                <a:latin typeface="Archivo Black"/>
              </a:rPr>
              <a:t>$30’627.903</a:t>
            </a:r>
            <a:r>
              <a:rPr lang="en-US" sz="4007">
                <a:solidFill>
                  <a:srgbClr val="101010"/>
                </a:solidFill>
                <a:latin typeface="Archivo Black"/>
              </a:rPr>
              <a:t>.</a:t>
            </a:r>
          </a:p>
          <a:p>
            <a:pPr>
              <a:lnSpc>
                <a:spcPts val="5610"/>
              </a:lnSpc>
            </a:pPr>
            <a:endParaRPr lang="en-US" sz="4007">
              <a:solidFill>
                <a:srgbClr val="101010"/>
              </a:solidFill>
              <a:latin typeface="Archivo Black"/>
            </a:endParaRPr>
          </a:p>
          <a:p>
            <a:pPr marL="0" lvl="0" indent="0">
              <a:lnSpc>
                <a:spcPts val="5610"/>
              </a:lnSpc>
              <a:spcBef>
                <a:spcPct val="0"/>
              </a:spcBef>
            </a:pPr>
            <a:endParaRPr lang="en-US" sz="4007">
              <a:solidFill>
                <a:srgbClr val="101010"/>
              </a:solidFill>
              <a:latin typeface="Archivo Black"/>
            </a:endParaRPr>
          </a:p>
        </p:txBody>
      </p:sp>
      <p:grpSp>
        <p:nvGrpSpPr>
          <p:cNvPr id="9" name="Group 9"/>
          <p:cNvGrpSpPr/>
          <p:nvPr/>
        </p:nvGrpSpPr>
        <p:grpSpPr>
          <a:xfrm>
            <a:off x="687692" y="8448463"/>
            <a:ext cx="14122115" cy="563011"/>
            <a:chOff x="0" y="0"/>
            <a:chExt cx="4388035" cy="174939"/>
          </a:xfrm>
        </p:grpSpPr>
        <p:sp>
          <p:nvSpPr>
            <p:cNvPr id="10" name="Freeform 10"/>
            <p:cNvSpPr/>
            <p:nvPr/>
          </p:nvSpPr>
          <p:spPr>
            <a:xfrm>
              <a:off x="0" y="0"/>
              <a:ext cx="4388035" cy="174939"/>
            </a:xfrm>
            <a:custGeom>
              <a:avLst/>
              <a:gdLst/>
              <a:ahLst/>
              <a:cxnLst/>
              <a:rect l="l" t="t" r="r" b="b"/>
              <a:pathLst>
                <a:path w="4388035" h="174939">
                  <a:moveTo>
                    <a:pt x="13157" y="0"/>
                  </a:moveTo>
                  <a:lnTo>
                    <a:pt x="4374878" y="0"/>
                  </a:lnTo>
                  <a:cubicBezTo>
                    <a:pt x="4382144" y="0"/>
                    <a:pt x="4388035" y="5891"/>
                    <a:pt x="4388035" y="13157"/>
                  </a:cubicBezTo>
                  <a:lnTo>
                    <a:pt x="4388035" y="161782"/>
                  </a:lnTo>
                  <a:cubicBezTo>
                    <a:pt x="4388035" y="165272"/>
                    <a:pt x="4386649" y="168618"/>
                    <a:pt x="4384181" y="171086"/>
                  </a:cubicBezTo>
                  <a:cubicBezTo>
                    <a:pt x="4381714" y="173553"/>
                    <a:pt x="4378367" y="174939"/>
                    <a:pt x="4374878" y="174939"/>
                  </a:cubicBezTo>
                  <a:lnTo>
                    <a:pt x="13157" y="174939"/>
                  </a:lnTo>
                  <a:cubicBezTo>
                    <a:pt x="9668" y="174939"/>
                    <a:pt x="6321" y="173553"/>
                    <a:pt x="3854" y="171086"/>
                  </a:cubicBezTo>
                  <a:cubicBezTo>
                    <a:pt x="1386" y="168618"/>
                    <a:pt x="0" y="165272"/>
                    <a:pt x="0" y="161782"/>
                  </a:cubicBezTo>
                  <a:lnTo>
                    <a:pt x="0" y="13157"/>
                  </a:lnTo>
                  <a:cubicBezTo>
                    <a:pt x="0" y="9668"/>
                    <a:pt x="1386" y="6321"/>
                    <a:pt x="3854" y="3854"/>
                  </a:cubicBezTo>
                  <a:cubicBezTo>
                    <a:pt x="6321" y="1386"/>
                    <a:pt x="9668" y="0"/>
                    <a:pt x="13157" y="0"/>
                  </a:cubicBezTo>
                  <a:close/>
                </a:path>
              </a:pathLst>
            </a:custGeom>
            <a:solidFill>
              <a:srgbClr val="028224"/>
            </a:solidFill>
          </p:spPr>
        </p:sp>
        <p:sp>
          <p:nvSpPr>
            <p:cNvPr id="11" name="TextBox 11"/>
            <p:cNvSpPr txBox="1"/>
            <p:nvPr/>
          </p:nvSpPr>
          <p:spPr>
            <a:xfrm>
              <a:off x="0" y="-38100"/>
              <a:ext cx="4388035" cy="213039"/>
            </a:xfrm>
            <a:prstGeom prst="rect">
              <a:avLst/>
            </a:prstGeom>
          </p:spPr>
          <p:txBody>
            <a:bodyPr lIns="50800" tIns="50800" rIns="50800" bIns="50800" rtlCol="0" anchor="ctr"/>
            <a:lstStyle/>
            <a:p>
              <a:pPr algn="ctr">
                <a:lnSpc>
                  <a:spcPts val="3360"/>
                </a:lnSpc>
              </a:pPr>
              <a:endParaRPr/>
            </a:p>
          </p:txBody>
        </p:sp>
      </p:grpSp>
      <p:grpSp>
        <p:nvGrpSpPr>
          <p:cNvPr id="12" name="Group 12"/>
          <p:cNvGrpSpPr/>
          <p:nvPr/>
        </p:nvGrpSpPr>
        <p:grpSpPr>
          <a:xfrm>
            <a:off x="511159" y="5933775"/>
            <a:ext cx="16564291" cy="2796193"/>
            <a:chOff x="0" y="0"/>
            <a:chExt cx="5146870" cy="868836"/>
          </a:xfrm>
        </p:grpSpPr>
        <p:sp>
          <p:nvSpPr>
            <p:cNvPr id="13" name="Freeform 13"/>
            <p:cNvSpPr/>
            <p:nvPr/>
          </p:nvSpPr>
          <p:spPr>
            <a:xfrm>
              <a:off x="0" y="0"/>
              <a:ext cx="5146870" cy="868836"/>
            </a:xfrm>
            <a:custGeom>
              <a:avLst/>
              <a:gdLst/>
              <a:ahLst/>
              <a:cxnLst/>
              <a:rect l="l" t="t" r="r" b="b"/>
              <a:pathLst>
                <a:path w="5146870" h="868836">
                  <a:moveTo>
                    <a:pt x="21967" y="0"/>
                  </a:moveTo>
                  <a:lnTo>
                    <a:pt x="5124903" y="0"/>
                  </a:lnTo>
                  <a:cubicBezTo>
                    <a:pt x="5137035" y="0"/>
                    <a:pt x="5146870" y="9835"/>
                    <a:pt x="5146870" y="21967"/>
                  </a:cubicBezTo>
                  <a:lnTo>
                    <a:pt x="5146870" y="846868"/>
                  </a:lnTo>
                  <a:cubicBezTo>
                    <a:pt x="5146870" y="859000"/>
                    <a:pt x="5137035" y="868836"/>
                    <a:pt x="5124903" y="868836"/>
                  </a:cubicBezTo>
                  <a:lnTo>
                    <a:pt x="21967" y="868836"/>
                  </a:lnTo>
                  <a:cubicBezTo>
                    <a:pt x="9835" y="868836"/>
                    <a:pt x="0" y="859000"/>
                    <a:pt x="0" y="846868"/>
                  </a:cubicBezTo>
                  <a:lnTo>
                    <a:pt x="0" y="21967"/>
                  </a:lnTo>
                  <a:cubicBezTo>
                    <a:pt x="0" y="9835"/>
                    <a:pt x="9835" y="0"/>
                    <a:pt x="21967" y="0"/>
                  </a:cubicBezTo>
                  <a:close/>
                </a:path>
              </a:pathLst>
            </a:custGeom>
            <a:solidFill>
              <a:srgbClr val="FFFFFF"/>
            </a:solidFill>
          </p:spPr>
        </p:sp>
        <p:sp>
          <p:nvSpPr>
            <p:cNvPr id="14" name="TextBox 14"/>
            <p:cNvSpPr txBox="1"/>
            <p:nvPr/>
          </p:nvSpPr>
          <p:spPr>
            <a:xfrm>
              <a:off x="0" y="-38100"/>
              <a:ext cx="5146870" cy="906936"/>
            </a:xfrm>
            <a:prstGeom prst="rect">
              <a:avLst/>
            </a:prstGeom>
          </p:spPr>
          <p:txBody>
            <a:bodyPr lIns="50800" tIns="50800" rIns="50800" bIns="50800" rtlCol="0" anchor="ctr"/>
            <a:lstStyle/>
            <a:p>
              <a:pPr algn="ctr">
                <a:lnSpc>
                  <a:spcPts val="3360"/>
                </a:lnSpc>
              </a:pPr>
              <a:endParaRPr/>
            </a:p>
          </p:txBody>
        </p:sp>
      </p:grpSp>
      <p:sp>
        <p:nvSpPr>
          <p:cNvPr id="15" name="TextBox 15"/>
          <p:cNvSpPr txBox="1"/>
          <p:nvPr/>
        </p:nvSpPr>
        <p:spPr>
          <a:xfrm>
            <a:off x="828916" y="6224818"/>
            <a:ext cx="16032619" cy="3508185"/>
          </a:xfrm>
          <a:prstGeom prst="rect">
            <a:avLst/>
          </a:prstGeom>
        </p:spPr>
        <p:txBody>
          <a:bodyPr lIns="0" tIns="0" rIns="0" bIns="0" rtlCol="0" anchor="t">
            <a:spAutoFit/>
          </a:bodyPr>
          <a:lstStyle/>
          <a:p>
            <a:pPr>
              <a:lnSpc>
                <a:spcPts val="5610"/>
              </a:lnSpc>
            </a:pPr>
            <a:r>
              <a:rPr lang="en-US" sz="4007">
                <a:solidFill>
                  <a:srgbClr val="CC3739"/>
                </a:solidFill>
                <a:latin typeface="Archivo Black"/>
              </a:rPr>
              <a:t>Ingresos </a:t>
            </a:r>
            <a:r>
              <a:rPr lang="en-US" sz="4007">
                <a:solidFill>
                  <a:srgbClr val="000000"/>
                </a:solidFill>
                <a:latin typeface="Archivo Black"/>
              </a:rPr>
              <a:t>por rendimientos financieros: Provienen de los </a:t>
            </a:r>
            <a:r>
              <a:rPr lang="en-US" sz="4007">
                <a:solidFill>
                  <a:srgbClr val="FFA300"/>
                </a:solidFill>
                <a:latin typeface="Archivo Black"/>
              </a:rPr>
              <a:t>intereses ganados </a:t>
            </a:r>
            <a:r>
              <a:rPr lang="en-US" sz="4007">
                <a:solidFill>
                  <a:srgbClr val="000000"/>
                </a:solidFill>
                <a:latin typeface="Archivo Black"/>
              </a:rPr>
              <a:t>de los recursos de gratuidad a lo largo del periodo de la vigencia, cuyo valor ascendió </a:t>
            </a:r>
            <a:r>
              <a:rPr lang="en-US" sz="4007" u="sng">
                <a:solidFill>
                  <a:srgbClr val="13508B"/>
                </a:solidFill>
                <a:latin typeface="Archivo Black"/>
              </a:rPr>
              <a:t>$117.718</a:t>
            </a:r>
            <a:r>
              <a:rPr lang="en-US" sz="4007">
                <a:solidFill>
                  <a:srgbClr val="000000"/>
                </a:solidFill>
                <a:latin typeface="Archivo Black"/>
              </a:rPr>
              <a:t>.</a:t>
            </a:r>
          </a:p>
          <a:p>
            <a:pPr>
              <a:lnSpc>
                <a:spcPts val="5610"/>
              </a:lnSpc>
            </a:pPr>
            <a:endParaRPr lang="en-US" sz="4007">
              <a:solidFill>
                <a:srgbClr val="000000"/>
              </a:solidFill>
              <a:latin typeface="Archivo Black"/>
            </a:endParaRPr>
          </a:p>
          <a:p>
            <a:pPr marL="0" lvl="0" indent="0">
              <a:lnSpc>
                <a:spcPts val="5610"/>
              </a:lnSpc>
              <a:spcBef>
                <a:spcPct val="0"/>
              </a:spcBef>
            </a:pPr>
            <a:endParaRPr lang="en-US" sz="4007">
              <a:solidFill>
                <a:srgbClr val="000000"/>
              </a:solidFill>
              <a:latin typeface="Archivo Black"/>
            </a:endParaRPr>
          </a:p>
        </p:txBody>
      </p:sp>
      <p:sp>
        <p:nvSpPr>
          <p:cNvPr id="16" name="TextBox 16"/>
          <p:cNvSpPr txBox="1"/>
          <p:nvPr/>
        </p:nvSpPr>
        <p:spPr>
          <a:xfrm>
            <a:off x="0" y="343128"/>
            <a:ext cx="17997129" cy="1304470"/>
          </a:xfrm>
          <a:prstGeom prst="rect">
            <a:avLst/>
          </a:prstGeom>
        </p:spPr>
        <p:txBody>
          <a:bodyPr lIns="0" tIns="0" rIns="0" bIns="0" rtlCol="0" anchor="t">
            <a:spAutoFit/>
          </a:bodyPr>
          <a:lstStyle/>
          <a:p>
            <a:pPr algn="ctr">
              <a:lnSpc>
                <a:spcPts val="5275"/>
              </a:lnSpc>
            </a:pPr>
            <a:r>
              <a:rPr lang="en-US" sz="3767">
                <a:solidFill>
                  <a:srgbClr val="000000"/>
                </a:solidFill>
                <a:latin typeface="Open Sans Bold"/>
              </a:rPr>
              <a:t>LA INSTITUCIÓN EDUCATIVA TÉCNICA ANDRÉS BELLO, RECIBIÓ UN TOTAL DE</a:t>
            </a:r>
          </a:p>
          <a:p>
            <a:pPr algn="ctr">
              <a:lnSpc>
                <a:spcPts val="5275"/>
              </a:lnSpc>
            </a:pPr>
            <a:r>
              <a:rPr lang="en-US" sz="3767">
                <a:solidFill>
                  <a:srgbClr val="000000"/>
                </a:solidFill>
                <a:latin typeface="Open Sans Bold"/>
              </a:rPr>
              <a:t>INGRESOS DE $205’289.097, DISTRIBUIDOS DE LA SIGUIENTE MANERA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6415169" y="3391021"/>
            <a:ext cx="6151252" cy="5021659"/>
          </a:xfrm>
          <a:custGeom>
            <a:avLst/>
            <a:gdLst/>
            <a:ahLst/>
            <a:cxnLst/>
            <a:rect l="l" t="t" r="r" b="b"/>
            <a:pathLst>
              <a:path w="6151252" h="5021659">
                <a:moveTo>
                  <a:pt x="0" y="0"/>
                </a:moveTo>
                <a:lnTo>
                  <a:pt x="6151253" y="0"/>
                </a:lnTo>
                <a:lnTo>
                  <a:pt x="6151253" y="5021659"/>
                </a:lnTo>
                <a:lnTo>
                  <a:pt x="0" y="502165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785186" y="639095"/>
            <a:ext cx="16717628" cy="1576069"/>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GASTOS 2023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TextBox 2"/>
          <p:cNvSpPr txBox="1"/>
          <p:nvPr/>
        </p:nvSpPr>
        <p:spPr>
          <a:xfrm>
            <a:off x="0" y="3165474"/>
            <a:ext cx="18288000" cy="3851277"/>
          </a:xfrm>
          <a:prstGeom prst="rect">
            <a:avLst/>
          </a:prstGeom>
        </p:spPr>
        <p:txBody>
          <a:bodyPr lIns="0" tIns="0" rIns="0" bIns="0" rtlCol="0" anchor="t">
            <a:spAutoFit/>
          </a:bodyPr>
          <a:lstStyle/>
          <a:p>
            <a:pPr algn="ctr">
              <a:lnSpc>
                <a:spcPts val="7699"/>
              </a:lnSpc>
              <a:spcBef>
                <a:spcPct val="0"/>
              </a:spcBef>
            </a:pPr>
            <a:r>
              <a:rPr lang="en-US" sz="5499">
                <a:solidFill>
                  <a:srgbClr val="120052"/>
                </a:solidFill>
                <a:latin typeface="Montserrat Bold"/>
              </a:rPr>
              <a:t>Son las erogaciones por el funcionamiento de la Institución  en parte operativa,</a:t>
            </a:r>
          </a:p>
          <a:p>
            <a:pPr algn="ctr">
              <a:lnSpc>
                <a:spcPts val="7699"/>
              </a:lnSpc>
              <a:spcBef>
                <a:spcPct val="0"/>
              </a:spcBef>
            </a:pPr>
            <a:r>
              <a:rPr lang="en-US" sz="5499">
                <a:solidFill>
                  <a:srgbClr val="120052"/>
                </a:solidFill>
                <a:latin typeface="Montserrat Bold"/>
              </a:rPr>
              <a:t>los cuales se dividen en los siguientes rubros presupuestales </a:t>
            </a:r>
          </a:p>
        </p:txBody>
      </p:sp>
      <p:sp>
        <p:nvSpPr>
          <p:cNvPr id="3" name="Freeform 3"/>
          <p:cNvSpPr/>
          <p:nvPr/>
        </p:nvSpPr>
        <p:spPr>
          <a:xfrm>
            <a:off x="12178731" y="6199506"/>
            <a:ext cx="1326305" cy="1000758"/>
          </a:xfrm>
          <a:custGeom>
            <a:avLst/>
            <a:gdLst/>
            <a:ahLst/>
            <a:cxnLst/>
            <a:rect l="l" t="t" r="r" b="b"/>
            <a:pathLst>
              <a:path w="1326305" h="1000758">
                <a:moveTo>
                  <a:pt x="0" y="0"/>
                </a:moveTo>
                <a:lnTo>
                  <a:pt x="1326305" y="0"/>
                </a:lnTo>
                <a:lnTo>
                  <a:pt x="1326305" y="1000758"/>
                </a:lnTo>
                <a:lnTo>
                  <a:pt x="0" y="100075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785186" y="639095"/>
            <a:ext cx="16717628" cy="1576069"/>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GASTOS 2023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419154" y="263826"/>
            <a:ext cx="16048777" cy="9337502"/>
          </a:xfrm>
          <a:custGeom>
            <a:avLst/>
            <a:gdLst/>
            <a:ahLst/>
            <a:cxnLst/>
            <a:rect l="l" t="t" r="r" b="b"/>
            <a:pathLst>
              <a:path w="16048777" h="9337502">
                <a:moveTo>
                  <a:pt x="0" y="0"/>
                </a:moveTo>
                <a:lnTo>
                  <a:pt x="16048776" y="0"/>
                </a:lnTo>
                <a:lnTo>
                  <a:pt x="16048776" y="9337502"/>
                </a:lnTo>
                <a:lnTo>
                  <a:pt x="0" y="9337502"/>
                </a:lnTo>
                <a:lnTo>
                  <a:pt x="0" y="0"/>
                </a:lnTo>
                <a:close/>
              </a:path>
            </a:pathLst>
          </a:custGeom>
          <a:blipFill>
            <a:blip r:embed="rId2"/>
            <a:stretch>
              <a:fillRect t="-2759" b="-2759"/>
            </a:stretch>
          </a:blipFill>
        </p:spPr>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311685" y="711851"/>
            <a:ext cx="16214285" cy="9086979"/>
          </a:xfrm>
          <a:custGeom>
            <a:avLst/>
            <a:gdLst/>
            <a:ahLst/>
            <a:cxnLst/>
            <a:rect l="l" t="t" r="r" b="b"/>
            <a:pathLst>
              <a:path w="16214285" h="9086979">
                <a:moveTo>
                  <a:pt x="0" y="0"/>
                </a:moveTo>
                <a:lnTo>
                  <a:pt x="16214285" y="0"/>
                </a:lnTo>
                <a:lnTo>
                  <a:pt x="16214285" y="9086979"/>
                </a:lnTo>
                <a:lnTo>
                  <a:pt x="0" y="9086979"/>
                </a:lnTo>
                <a:lnTo>
                  <a:pt x="0" y="0"/>
                </a:lnTo>
                <a:close/>
              </a:path>
            </a:pathLst>
          </a:custGeom>
          <a:blipFill>
            <a:blip r:embed="rId2"/>
            <a:stretch>
              <a:fillRect/>
            </a:stretch>
          </a:blipFill>
        </p:spPr>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608255" y="727241"/>
            <a:ext cx="17071490" cy="8832518"/>
          </a:xfrm>
          <a:custGeom>
            <a:avLst/>
            <a:gdLst/>
            <a:ahLst/>
            <a:cxnLst/>
            <a:rect l="l" t="t" r="r" b="b"/>
            <a:pathLst>
              <a:path w="17071490" h="8832518">
                <a:moveTo>
                  <a:pt x="0" y="0"/>
                </a:moveTo>
                <a:lnTo>
                  <a:pt x="17071490" y="0"/>
                </a:lnTo>
                <a:lnTo>
                  <a:pt x="17071490" y="8832518"/>
                </a:lnTo>
                <a:lnTo>
                  <a:pt x="0" y="8832518"/>
                </a:lnTo>
                <a:lnTo>
                  <a:pt x="0" y="0"/>
                </a:lnTo>
                <a:close/>
              </a:path>
            </a:pathLst>
          </a:custGeom>
          <a:blipFill>
            <a:blip r:embed="rId2"/>
            <a:stretch>
              <a:fillRect/>
            </a:stretch>
          </a:blipFill>
        </p:spPr>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513440" y="2690439"/>
            <a:ext cx="17261120" cy="5620481"/>
          </a:xfrm>
          <a:custGeom>
            <a:avLst/>
            <a:gdLst/>
            <a:ahLst/>
            <a:cxnLst/>
            <a:rect l="l" t="t" r="r" b="b"/>
            <a:pathLst>
              <a:path w="17261120" h="5620481">
                <a:moveTo>
                  <a:pt x="0" y="0"/>
                </a:moveTo>
                <a:lnTo>
                  <a:pt x="17261120" y="0"/>
                </a:lnTo>
                <a:lnTo>
                  <a:pt x="17261120" y="5620482"/>
                </a:lnTo>
                <a:lnTo>
                  <a:pt x="0" y="5620482"/>
                </a:lnTo>
                <a:lnTo>
                  <a:pt x="0" y="0"/>
                </a:lnTo>
                <a:close/>
              </a:path>
            </a:pathLst>
          </a:custGeom>
          <a:blipFill>
            <a:blip r:embed="rId2"/>
            <a:stretch>
              <a:fillRect t="-907"/>
            </a:stretch>
          </a:blipFill>
        </p:spPr>
      </p:sp>
      <p:sp>
        <p:nvSpPr>
          <p:cNvPr id="3" name="TextBox 3"/>
          <p:cNvSpPr txBox="1"/>
          <p:nvPr/>
        </p:nvSpPr>
        <p:spPr>
          <a:xfrm>
            <a:off x="785186" y="246469"/>
            <a:ext cx="16717628" cy="1576069"/>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GASTOS 2023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TextBox 2"/>
          <p:cNvSpPr txBox="1"/>
          <p:nvPr/>
        </p:nvSpPr>
        <p:spPr>
          <a:xfrm>
            <a:off x="1443174" y="342239"/>
            <a:ext cx="14762089" cy="2296233"/>
          </a:xfrm>
          <a:prstGeom prst="rect">
            <a:avLst/>
          </a:prstGeom>
        </p:spPr>
        <p:txBody>
          <a:bodyPr lIns="0" tIns="0" rIns="0" bIns="0" rtlCol="0" anchor="t">
            <a:spAutoFit/>
          </a:bodyPr>
          <a:lstStyle/>
          <a:p>
            <a:pPr algn="ctr">
              <a:lnSpc>
                <a:spcPts val="9212"/>
              </a:lnSpc>
            </a:pPr>
            <a:r>
              <a:rPr lang="en-US" sz="6580">
                <a:solidFill>
                  <a:srgbClr val="120052"/>
                </a:solidFill>
                <a:latin typeface="Gagalin"/>
              </a:rPr>
              <a:t>INFORMES PARA LOS ORGANISMOS DE CONTROL</a:t>
            </a:r>
          </a:p>
        </p:txBody>
      </p:sp>
      <p:grpSp>
        <p:nvGrpSpPr>
          <p:cNvPr id="3" name="Group 3"/>
          <p:cNvGrpSpPr/>
          <p:nvPr/>
        </p:nvGrpSpPr>
        <p:grpSpPr>
          <a:xfrm>
            <a:off x="864637" y="3419785"/>
            <a:ext cx="3341933" cy="1739936"/>
            <a:chOff x="0" y="0"/>
            <a:chExt cx="1038408" cy="540634"/>
          </a:xfrm>
        </p:grpSpPr>
        <p:sp>
          <p:nvSpPr>
            <p:cNvPr id="4" name="Freeform 4"/>
            <p:cNvSpPr/>
            <p:nvPr/>
          </p:nvSpPr>
          <p:spPr>
            <a:xfrm>
              <a:off x="0" y="0"/>
              <a:ext cx="1038408" cy="540634"/>
            </a:xfrm>
            <a:custGeom>
              <a:avLst/>
              <a:gdLst/>
              <a:ahLst/>
              <a:cxnLst/>
              <a:rect l="l" t="t" r="r" b="b"/>
              <a:pathLst>
                <a:path w="1038408" h="540634">
                  <a:moveTo>
                    <a:pt x="108880" y="0"/>
                  </a:moveTo>
                  <a:lnTo>
                    <a:pt x="929528" y="0"/>
                  </a:lnTo>
                  <a:cubicBezTo>
                    <a:pt x="958405" y="0"/>
                    <a:pt x="986099" y="11471"/>
                    <a:pt x="1006518" y="31890"/>
                  </a:cubicBezTo>
                  <a:cubicBezTo>
                    <a:pt x="1026937" y="52309"/>
                    <a:pt x="1038408" y="80003"/>
                    <a:pt x="1038408" y="108880"/>
                  </a:cubicBezTo>
                  <a:lnTo>
                    <a:pt x="1038408" y="431754"/>
                  </a:lnTo>
                  <a:cubicBezTo>
                    <a:pt x="1038408" y="491887"/>
                    <a:pt x="989661" y="540634"/>
                    <a:pt x="929528" y="540634"/>
                  </a:cubicBezTo>
                  <a:lnTo>
                    <a:pt x="108880" y="540634"/>
                  </a:lnTo>
                  <a:cubicBezTo>
                    <a:pt x="48747" y="540634"/>
                    <a:pt x="0" y="491887"/>
                    <a:pt x="0" y="431754"/>
                  </a:cubicBezTo>
                  <a:lnTo>
                    <a:pt x="0" y="108880"/>
                  </a:lnTo>
                  <a:cubicBezTo>
                    <a:pt x="0" y="48747"/>
                    <a:pt x="48747" y="0"/>
                    <a:pt x="108880" y="0"/>
                  </a:cubicBezTo>
                  <a:close/>
                </a:path>
              </a:pathLst>
            </a:custGeom>
            <a:solidFill>
              <a:srgbClr val="FFFFFF"/>
            </a:solidFill>
          </p:spPr>
        </p:sp>
        <p:sp>
          <p:nvSpPr>
            <p:cNvPr id="5" name="TextBox 5"/>
            <p:cNvSpPr txBox="1"/>
            <p:nvPr/>
          </p:nvSpPr>
          <p:spPr>
            <a:xfrm>
              <a:off x="0" y="-38100"/>
              <a:ext cx="1038408" cy="578734"/>
            </a:xfrm>
            <a:prstGeom prst="rect">
              <a:avLst/>
            </a:prstGeom>
          </p:spPr>
          <p:txBody>
            <a:bodyPr lIns="50800" tIns="50800" rIns="50800" bIns="50800" rtlCol="0" anchor="ctr"/>
            <a:lstStyle/>
            <a:p>
              <a:pPr algn="ctr">
                <a:lnSpc>
                  <a:spcPts val="3360"/>
                </a:lnSpc>
              </a:pPr>
              <a:endParaRPr/>
            </a:p>
          </p:txBody>
        </p:sp>
      </p:grpSp>
      <p:grpSp>
        <p:nvGrpSpPr>
          <p:cNvPr id="6" name="Group 6"/>
          <p:cNvGrpSpPr/>
          <p:nvPr/>
        </p:nvGrpSpPr>
        <p:grpSpPr>
          <a:xfrm>
            <a:off x="4931196" y="4895511"/>
            <a:ext cx="12797088" cy="495978"/>
            <a:chOff x="0" y="0"/>
            <a:chExt cx="3976322" cy="154111"/>
          </a:xfrm>
        </p:grpSpPr>
        <p:sp>
          <p:nvSpPr>
            <p:cNvPr id="7" name="Freeform 7"/>
            <p:cNvSpPr/>
            <p:nvPr/>
          </p:nvSpPr>
          <p:spPr>
            <a:xfrm>
              <a:off x="0" y="0"/>
              <a:ext cx="3976322" cy="154111"/>
            </a:xfrm>
            <a:custGeom>
              <a:avLst/>
              <a:gdLst/>
              <a:ahLst/>
              <a:cxnLst/>
              <a:rect l="l" t="t" r="r" b="b"/>
              <a:pathLst>
                <a:path w="3976322" h="154111">
                  <a:moveTo>
                    <a:pt x="14519" y="0"/>
                  </a:moveTo>
                  <a:lnTo>
                    <a:pt x="3961802" y="0"/>
                  </a:lnTo>
                  <a:cubicBezTo>
                    <a:pt x="3969821" y="0"/>
                    <a:pt x="3976322" y="6501"/>
                    <a:pt x="3976322" y="14519"/>
                  </a:cubicBezTo>
                  <a:lnTo>
                    <a:pt x="3976322" y="139591"/>
                  </a:lnTo>
                  <a:cubicBezTo>
                    <a:pt x="3976322" y="147610"/>
                    <a:pt x="3969821" y="154111"/>
                    <a:pt x="3961802" y="154111"/>
                  </a:cubicBezTo>
                  <a:lnTo>
                    <a:pt x="14519" y="154111"/>
                  </a:lnTo>
                  <a:cubicBezTo>
                    <a:pt x="6501" y="154111"/>
                    <a:pt x="0" y="147610"/>
                    <a:pt x="0" y="139591"/>
                  </a:cubicBezTo>
                  <a:lnTo>
                    <a:pt x="0" y="14519"/>
                  </a:lnTo>
                  <a:cubicBezTo>
                    <a:pt x="0" y="6501"/>
                    <a:pt x="6501" y="0"/>
                    <a:pt x="14519" y="0"/>
                  </a:cubicBezTo>
                  <a:close/>
                </a:path>
              </a:pathLst>
            </a:custGeom>
            <a:solidFill>
              <a:srgbClr val="028224"/>
            </a:solidFill>
          </p:spPr>
        </p:sp>
        <p:sp>
          <p:nvSpPr>
            <p:cNvPr id="8" name="TextBox 8"/>
            <p:cNvSpPr txBox="1"/>
            <p:nvPr/>
          </p:nvSpPr>
          <p:spPr>
            <a:xfrm>
              <a:off x="0" y="-38100"/>
              <a:ext cx="3976322" cy="192211"/>
            </a:xfrm>
            <a:prstGeom prst="rect">
              <a:avLst/>
            </a:prstGeom>
          </p:spPr>
          <p:txBody>
            <a:bodyPr lIns="50800" tIns="50800" rIns="50800" bIns="50800" rtlCol="0" anchor="ctr"/>
            <a:lstStyle/>
            <a:p>
              <a:pPr algn="ctr">
                <a:lnSpc>
                  <a:spcPts val="3360"/>
                </a:lnSpc>
              </a:pPr>
              <a:endParaRPr/>
            </a:p>
          </p:txBody>
        </p:sp>
      </p:grpSp>
      <p:grpSp>
        <p:nvGrpSpPr>
          <p:cNvPr id="9" name="Group 9"/>
          <p:cNvGrpSpPr/>
          <p:nvPr/>
        </p:nvGrpSpPr>
        <p:grpSpPr>
          <a:xfrm>
            <a:off x="4834905" y="3389447"/>
            <a:ext cx="12797088" cy="1800612"/>
            <a:chOff x="0" y="0"/>
            <a:chExt cx="3976322" cy="559488"/>
          </a:xfrm>
        </p:grpSpPr>
        <p:sp>
          <p:nvSpPr>
            <p:cNvPr id="10" name="Freeform 10"/>
            <p:cNvSpPr/>
            <p:nvPr/>
          </p:nvSpPr>
          <p:spPr>
            <a:xfrm>
              <a:off x="0" y="0"/>
              <a:ext cx="3976322" cy="559488"/>
            </a:xfrm>
            <a:custGeom>
              <a:avLst/>
              <a:gdLst/>
              <a:ahLst/>
              <a:cxnLst/>
              <a:rect l="l" t="t" r="r" b="b"/>
              <a:pathLst>
                <a:path w="3976322" h="559488">
                  <a:moveTo>
                    <a:pt x="28434" y="0"/>
                  </a:moveTo>
                  <a:lnTo>
                    <a:pt x="3947888" y="0"/>
                  </a:lnTo>
                  <a:cubicBezTo>
                    <a:pt x="3955429" y="0"/>
                    <a:pt x="3962661" y="2996"/>
                    <a:pt x="3967993" y="8328"/>
                  </a:cubicBezTo>
                  <a:cubicBezTo>
                    <a:pt x="3973326" y="13660"/>
                    <a:pt x="3976322" y="20893"/>
                    <a:pt x="3976322" y="28434"/>
                  </a:cubicBezTo>
                  <a:lnTo>
                    <a:pt x="3976322" y="531054"/>
                  </a:lnTo>
                  <a:cubicBezTo>
                    <a:pt x="3976322" y="538595"/>
                    <a:pt x="3973326" y="545827"/>
                    <a:pt x="3967993" y="551160"/>
                  </a:cubicBezTo>
                  <a:cubicBezTo>
                    <a:pt x="3962661" y="556492"/>
                    <a:pt x="3955429" y="559488"/>
                    <a:pt x="3947888" y="559488"/>
                  </a:cubicBezTo>
                  <a:lnTo>
                    <a:pt x="28434" y="559488"/>
                  </a:lnTo>
                  <a:cubicBezTo>
                    <a:pt x="20893" y="559488"/>
                    <a:pt x="13660" y="556492"/>
                    <a:pt x="8328" y="551160"/>
                  </a:cubicBezTo>
                  <a:cubicBezTo>
                    <a:pt x="2996" y="545827"/>
                    <a:pt x="0" y="538595"/>
                    <a:pt x="0" y="531054"/>
                  </a:cubicBezTo>
                  <a:lnTo>
                    <a:pt x="0" y="28434"/>
                  </a:lnTo>
                  <a:cubicBezTo>
                    <a:pt x="0" y="20893"/>
                    <a:pt x="2996" y="13660"/>
                    <a:pt x="8328" y="8328"/>
                  </a:cubicBezTo>
                  <a:cubicBezTo>
                    <a:pt x="13660" y="2996"/>
                    <a:pt x="20893" y="0"/>
                    <a:pt x="28434" y="0"/>
                  </a:cubicBezTo>
                  <a:close/>
                </a:path>
              </a:pathLst>
            </a:custGeom>
            <a:solidFill>
              <a:srgbClr val="FFFFFF"/>
            </a:solidFill>
          </p:spPr>
        </p:sp>
        <p:sp>
          <p:nvSpPr>
            <p:cNvPr id="11" name="TextBox 11"/>
            <p:cNvSpPr txBox="1"/>
            <p:nvPr/>
          </p:nvSpPr>
          <p:spPr>
            <a:xfrm>
              <a:off x="0" y="-66675"/>
              <a:ext cx="3976322" cy="626163"/>
            </a:xfrm>
            <a:prstGeom prst="rect">
              <a:avLst/>
            </a:prstGeom>
          </p:spPr>
          <p:txBody>
            <a:bodyPr lIns="50800" tIns="50800" rIns="50800" bIns="50800" rtlCol="0" anchor="ctr"/>
            <a:lstStyle/>
            <a:p>
              <a:pPr>
                <a:lnSpc>
                  <a:spcPts val="4899"/>
                </a:lnSpc>
              </a:pPr>
              <a:r>
                <a:rPr lang="en-US" sz="3499">
                  <a:solidFill>
                    <a:srgbClr val="000000"/>
                  </a:solidFill>
                  <a:latin typeface="Montserrat Bold"/>
                </a:rPr>
                <a:t>  SIA observa en forma mensual – se suben los      contratos en tiempo real.</a:t>
              </a:r>
            </a:p>
            <a:p>
              <a:pPr>
                <a:lnSpc>
                  <a:spcPts val="3360"/>
                </a:lnSpc>
              </a:pPr>
              <a:endParaRPr lang="en-US" sz="3499">
                <a:solidFill>
                  <a:srgbClr val="000000"/>
                </a:solidFill>
                <a:latin typeface="Montserrat Bold"/>
              </a:endParaRPr>
            </a:p>
          </p:txBody>
        </p:sp>
      </p:grpSp>
      <p:sp>
        <p:nvSpPr>
          <p:cNvPr id="12" name="TextBox 12"/>
          <p:cNvSpPr txBox="1"/>
          <p:nvPr/>
        </p:nvSpPr>
        <p:spPr>
          <a:xfrm>
            <a:off x="1028700" y="3654460"/>
            <a:ext cx="4943815" cy="1953621"/>
          </a:xfrm>
          <a:prstGeom prst="rect">
            <a:avLst/>
          </a:prstGeom>
        </p:spPr>
        <p:txBody>
          <a:bodyPr lIns="0" tIns="0" rIns="0" bIns="0" rtlCol="0" anchor="t">
            <a:spAutoFit/>
          </a:bodyPr>
          <a:lstStyle/>
          <a:p>
            <a:pPr algn="just">
              <a:lnSpc>
                <a:spcPts val="5195"/>
              </a:lnSpc>
            </a:pPr>
            <a:r>
              <a:rPr lang="en-US" sz="3710">
                <a:solidFill>
                  <a:srgbClr val="101010"/>
                </a:solidFill>
                <a:latin typeface="Archivo Black"/>
              </a:rPr>
              <a:t>Contraloría nacional.</a:t>
            </a:r>
          </a:p>
          <a:p>
            <a:pPr marL="0" lvl="0" indent="0" algn="just">
              <a:lnSpc>
                <a:spcPts val="5195"/>
              </a:lnSpc>
              <a:spcBef>
                <a:spcPct val="0"/>
              </a:spcBef>
            </a:pPr>
            <a:endParaRPr lang="en-US" sz="3710">
              <a:solidFill>
                <a:srgbClr val="101010"/>
              </a:solidFill>
              <a:latin typeface="Archivo Black"/>
            </a:endParaRPr>
          </a:p>
        </p:txBody>
      </p:sp>
      <p:grpSp>
        <p:nvGrpSpPr>
          <p:cNvPr id="13" name="Group 13"/>
          <p:cNvGrpSpPr/>
          <p:nvPr/>
        </p:nvGrpSpPr>
        <p:grpSpPr>
          <a:xfrm>
            <a:off x="864637" y="5941033"/>
            <a:ext cx="3341933" cy="1449663"/>
            <a:chOff x="0" y="0"/>
            <a:chExt cx="1038408" cy="450440"/>
          </a:xfrm>
        </p:grpSpPr>
        <p:sp>
          <p:nvSpPr>
            <p:cNvPr id="14" name="Freeform 14"/>
            <p:cNvSpPr/>
            <p:nvPr/>
          </p:nvSpPr>
          <p:spPr>
            <a:xfrm>
              <a:off x="0" y="0"/>
              <a:ext cx="1038408" cy="450440"/>
            </a:xfrm>
            <a:custGeom>
              <a:avLst/>
              <a:gdLst/>
              <a:ahLst/>
              <a:cxnLst/>
              <a:rect l="l" t="t" r="r" b="b"/>
              <a:pathLst>
                <a:path w="1038408" h="450440">
                  <a:moveTo>
                    <a:pt x="108880" y="0"/>
                  </a:moveTo>
                  <a:lnTo>
                    <a:pt x="929528" y="0"/>
                  </a:lnTo>
                  <a:cubicBezTo>
                    <a:pt x="958405" y="0"/>
                    <a:pt x="986099" y="11471"/>
                    <a:pt x="1006518" y="31890"/>
                  </a:cubicBezTo>
                  <a:cubicBezTo>
                    <a:pt x="1026937" y="52309"/>
                    <a:pt x="1038408" y="80003"/>
                    <a:pt x="1038408" y="108880"/>
                  </a:cubicBezTo>
                  <a:lnTo>
                    <a:pt x="1038408" y="341560"/>
                  </a:lnTo>
                  <a:cubicBezTo>
                    <a:pt x="1038408" y="401693"/>
                    <a:pt x="989661" y="450440"/>
                    <a:pt x="929528" y="450440"/>
                  </a:cubicBezTo>
                  <a:lnTo>
                    <a:pt x="108880" y="450440"/>
                  </a:lnTo>
                  <a:cubicBezTo>
                    <a:pt x="48747" y="450440"/>
                    <a:pt x="0" y="401693"/>
                    <a:pt x="0" y="341560"/>
                  </a:cubicBezTo>
                  <a:lnTo>
                    <a:pt x="0" y="108880"/>
                  </a:lnTo>
                  <a:cubicBezTo>
                    <a:pt x="0" y="48747"/>
                    <a:pt x="48747" y="0"/>
                    <a:pt x="108880" y="0"/>
                  </a:cubicBezTo>
                  <a:close/>
                </a:path>
              </a:pathLst>
            </a:custGeom>
            <a:solidFill>
              <a:srgbClr val="FFFFFF"/>
            </a:solidFill>
          </p:spPr>
        </p:sp>
        <p:sp>
          <p:nvSpPr>
            <p:cNvPr id="15" name="TextBox 15"/>
            <p:cNvSpPr txBox="1"/>
            <p:nvPr/>
          </p:nvSpPr>
          <p:spPr>
            <a:xfrm>
              <a:off x="0" y="-38100"/>
              <a:ext cx="1038408" cy="488540"/>
            </a:xfrm>
            <a:prstGeom prst="rect">
              <a:avLst/>
            </a:prstGeom>
          </p:spPr>
          <p:txBody>
            <a:bodyPr lIns="50800" tIns="50800" rIns="50800" bIns="50800" rtlCol="0" anchor="ctr"/>
            <a:lstStyle/>
            <a:p>
              <a:pPr algn="ctr">
                <a:lnSpc>
                  <a:spcPts val="3080"/>
                </a:lnSpc>
              </a:pPr>
              <a:endParaRPr/>
            </a:p>
          </p:txBody>
        </p:sp>
      </p:grpSp>
      <p:grpSp>
        <p:nvGrpSpPr>
          <p:cNvPr id="16" name="Group 16"/>
          <p:cNvGrpSpPr/>
          <p:nvPr/>
        </p:nvGrpSpPr>
        <p:grpSpPr>
          <a:xfrm>
            <a:off x="4834905" y="6894718"/>
            <a:ext cx="12797088" cy="495978"/>
            <a:chOff x="0" y="0"/>
            <a:chExt cx="3976322" cy="154111"/>
          </a:xfrm>
        </p:grpSpPr>
        <p:sp>
          <p:nvSpPr>
            <p:cNvPr id="17" name="Freeform 17"/>
            <p:cNvSpPr/>
            <p:nvPr/>
          </p:nvSpPr>
          <p:spPr>
            <a:xfrm>
              <a:off x="0" y="0"/>
              <a:ext cx="3976322" cy="154111"/>
            </a:xfrm>
            <a:custGeom>
              <a:avLst/>
              <a:gdLst/>
              <a:ahLst/>
              <a:cxnLst/>
              <a:rect l="l" t="t" r="r" b="b"/>
              <a:pathLst>
                <a:path w="3976322" h="154111">
                  <a:moveTo>
                    <a:pt x="14519" y="0"/>
                  </a:moveTo>
                  <a:lnTo>
                    <a:pt x="3961802" y="0"/>
                  </a:lnTo>
                  <a:cubicBezTo>
                    <a:pt x="3969821" y="0"/>
                    <a:pt x="3976322" y="6501"/>
                    <a:pt x="3976322" y="14519"/>
                  </a:cubicBezTo>
                  <a:lnTo>
                    <a:pt x="3976322" y="139591"/>
                  </a:lnTo>
                  <a:cubicBezTo>
                    <a:pt x="3976322" y="147610"/>
                    <a:pt x="3969821" y="154111"/>
                    <a:pt x="3961802" y="154111"/>
                  </a:cubicBezTo>
                  <a:lnTo>
                    <a:pt x="14519" y="154111"/>
                  </a:lnTo>
                  <a:cubicBezTo>
                    <a:pt x="6501" y="154111"/>
                    <a:pt x="0" y="147610"/>
                    <a:pt x="0" y="139591"/>
                  </a:cubicBezTo>
                  <a:lnTo>
                    <a:pt x="0" y="14519"/>
                  </a:lnTo>
                  <a:cubicBezTo>
                    <a:pt x="0" y="6501"/>
                    <a:pt x="6501" y="0"/>
                    <a:pt x="14519" y="0"/>
                  </a:cubicBezTo>
                  <a:close/>
                </a:path>
              </a:pathLst>
            </a:custGeom>
            <a:solidFill>
              <a:srgbClr val="028224"/>
            </a:solidFill>
          </p:spPr>
        </p:sp>
        <p:sp>
          <p:nvSpPr>
            <p:cNvPr id="18" name="TextBox 18"/>
            <p:cNvSpPr txBox="1"/>
            <p:nvPr/>
          </p:nvSpPr>
          <p:spPr>
            <a:xfrm>
              <a:off x="0" y="-38100"/>
              <a:ext cx="3976322" cy="192211"/>
            </a:xfrm>
            <a:prstGeom prst="rect">
              <a:avLst/>
            </a:prstGeom>
          </p:spPr>
          <p:txBody>
            <a:bodyPr lIns="50800" tIns="50800" rIns="50800" bIns="50800" rtlCol="0" anchor="ctr"/>
            <a:lstStyle/>
            <a:p>
              <a:pPr algn="ctr">
                <a:lnSpc>
                  <a:spcPts val="3360"/>
                </a:lnSpc>
              </a:pPr>
              <a:endParaRPr/>
            </a:p>
          </p:txBody>
        </p:sp>
      </p:grpSp>
      <p:grpSp>
        <p:nvGrpSpPr>
          <p:cNvPr id="19" name="Group 19"/>
          <p:cNvGrpSpPr/>
          <p:nvPr/>
        </p:nvGrpSpPr>
        <p:grpSpPr>
          <a:xfrm>
            <a:off x="4513935" y="5941033"/>
            <a:ext cx="12797088" cy="1201674"/>
            <a:chOff x="0" y="0"/>
            <a:chExt cx="3976322" cy="373385"/>
          </a:xfrm>
        </p:grpSpPr>
        <p:sp>
          <p:nvSpPr>
            <p:cNvPr id="20" name="Freeform 20"/>
            <p:cNvSpPr/>
            <p:nvPr/>
          </p:nvSpPr>
          <p:spPr>
            <a:xfrm>
              <a:off x="0" y="0"/>
              <a:ext cx="3976322" cy="373385"/>
            </a:xfrm>
            <a:custGeom>
              <a:avLst/>
              <a:gdLst/>
              <a:ahLst/>
              <a:cxnLst/>
              <a:rect l="l" t="t" r="r" b="b"/>
              <a:pathLst>
                <a:path w="3976322" h="373385">
                  <a:moveTo>
                    <a:pt x="28434" y="0"/>
                  </a:moveTo>
                  <a:lnTo>
                    <a:pt x="3947888" y="0"/>
                  </a:lnTo>
                  <a:cubicBezTo>
                    <a:pt x="3955429" y="0"/>
                    <a:pt x="3962661" y="2996"/>
                    <a:pt x="3967993" y="8328"/>
                  </a:cubicBezTo>
                  <a:cubicBezTo>
                    <a:pt x="3973326" y="13660"/>
                    <a:pt x="3976322" y="20893"/>
                    <a:pt x="3976322" y="28434"/>
                  </a:cubicBezTo>
                  <a:lnTo>
                    <a:pt x="3976322" y="344951"/>
                  </a:lnTo>
                  <a:cubicBezTo>
                    <a:pt x="3976322" y="352492"/>
                    <a:pt x="3973326" y="359725"/>
                    <a:pt x="3967993" y="365057"/>
                  </a:cubicBezTo>
                  <a:cubicBezTo>
                    <a:pt x="3962661" y="370389"/>
                    <a:pt x="3955429" y="373385"/>
                    <a:pt x="3947888" y="373385"/>
                  </a:cubicBezTo>
                  <a:lnTo>
                    <a:pt x="28434" y="373385"/>
                  </a:lnTo>
                  <a:cubicBezTo>
                    <a:pt x="20893" y="373385"/>
                    <a:pt x="13660" y="370389"/>
                    <a:pt x="8328" y="365057"/>
                  </a:cubicBezTo>
                  <a:cubicBezTo>
                    <a:pt x="2996" y="359725"/>
                    <a:pt x="0" y="352492"/>
                    <a:pt x="0" y="344951"/>
                  </a:cubicBezTo>
                  <a:lnTo>
                    <a:pt x="0" y="28434"/>
                  </a:lnTo>
                  <a:cubicBezTo>
                    <a:pt x="0" y="20893"/>
                    <a:pt x="2996" y="13660"/>
                    <a:pt x="8328" y="8328"/>
                  </a:cubicBezTo>
                  <a:cubicBezTo>
                    <a:pt x="13660" y="2996"/>
                    <a:pt x="20893" y="0"/>
                    <a:pt x="28434" y="0"/>
                  </a:cubicBezTo>
                  <a:close/>
                </a:path>
              </a:pathLst>
            </a:custGeom>
            <a:solidFill>
              <a:srgbClr val="FFFFFF"/>
            </a:solidFill>
          </p:spPr>
        </p:sp>
        <p:sp>
          <p:nvSpPr>
            <p:cNvPr id="21" name="TextBox 21"/>
            <p:cNvSpPr txBox="1"/>
            <p:nvPr/>
          </p:nvSpPr>
          <p:spPr>
            <a:xfrm>
              <a:off x="0" y="-66675"/>
              <a:ext cx="3976322" cy="440060"/>
            </a:xfrm>
            <a:prstGeom prst="rect">
              <a:avLst/>
            </a:prstGeom>
          </p:spPr>
          <p:txBody>
            <a:bodyPr lIns="50800" tIns="50800" rIns="50800" bIns="50800" rtlCol="0" anchor="ctr"/>
            <a:lstStyle/>
            <a:p>
              <a:pPr>
                <a:lnSpc>
                  <a:spcPts val="5039"/>
                </a:lnSpc>
              </a:pPr>
              <a:r>
                <a:rPr lang="en-US" sz="3599">
                  <a:solidFill>
                    <a:srgbClr val="000000"/>
                  </a:solidFill>
                  <a:latin typeface="Montserrat Bold"/>
                </a:rPr>
                <a:t>  Consolidado de todas las operaciones financieras.</a:t>
              </a:r>
            </a:p>
            <a:p>
              <a:pPr>
                <a:lnSpc>
                  <a:spcPts val="3360"/>
                </a:lnSpc>
              </a:pPr>
              <a:endParaRPr lang="en-US" sz="3599">
                <a:solidFill>
                  <a:srgbClr val="000000"/>
                </a:solidFill>
                <a:latin typeface="Montserrat Bold"/>
              </a:endParaRPr>
            </a:p>
          </p:txBody>
        </p:sp>
      </p:grpSp>
      <p:sp>
        <p:nvSpPr>
          <p:cNvPr id="22" name="TextBox 22"/>
          <p:cNvSpPr txBox="1"/>
          <p:nvPr/>
        </p:nvSpPr>
        <p:spPr>
          <a:xfrm>
            <a:off x="1196342" y="5988551"/>
            <a:ext cx="3202809" cy="1154156"/>
          </a:xfrm>
          <a:prstGeom prst="rect">
            <a:avLst/>
          </a:prstGeom>
        </p:spPr>
        <p:txBody>
          <a:bodyPr lIns="0" tIns="0" rIns="0" bIns="0" rtlCol="0" anchor="t">
            <a:spAutoFit/>
          </a:bodyPr>
          <a:lstStyle/>
          <a:p>
            <a:pPr marL="0" lvl="0" indent="0">
              <a:lnSpc>
                <a:spcPts val="4635"/>
              </a:lnSpc>
              <a:spcBef>
                <a:spcPct val="0"/>
              </a:spcBef>
            </a:pPr>
            <a:r>
              <a:rPr lang="en-US" sz="3310">
                <a:solidFill>
                  <a:srgbClr val="101010"/>
                </a:solidFill>
                <a:latin typeface="Archivo Black"/>
              </a:rPr>
              <a:t>SIA anual  consolidado: </a:t>
            </a:r>
          </a:p>
        </p:txBody>
      </p:sp>
      <p:grpSp>
        <p:nvGrpSpPr>
          <p:cNvPr id="23" name="Group 23"/>
          <p:cNvGrpSpPr/>
          <p:nvPr/>
        </p:nvGrpSpPr>
        <p:grpSpPr>
          <a:xfrm>
            <a:off x="864637" y="8066971"/>
            <a:ext cx="3341933" cy="1449663"/>
            <a:chOff x="0" y="0"/>
            <a:chExt cx="1038408" cy="450440"/>
          </a:xfrm>
        </p:grpSpPr>
        <p:sp>
          <p:nvSpPr>
            <p:cNvPr id="24" name="Freeform 24"/>
            <p:cNvSpPr/>
            <p:nvPr/>
          </p:nvSpPr>
          <p:spPr>
            <a:xfrm>
              <a:off x="0" y="0"/>
              <a:ext cx="1038408" cy="450440"/>
            </a:xfrm>
            <a:custGeom>
              <a:avLst/>
              <a:gdLst/>
              <a:ahLst/>
              <a:cxnLst/>
              <a:rect l="l" t="t" r="r" b="b"/>
              <a:pathLst>
                <a:path w="1038408" h="450440">
                  <a:moveTo>
                    <a:pt x="108880" y="0"/>
                  </a:moveTo>
                  <a:lnTo>
                    <a:pt x="929528" y="0"/>
                  </a:lnTo>
                  <a:cubicBezTo>
                    <a:pt x="958405" y="0"/>
                    <a:pt x="986099" y="11471"/>
                    <a:pt x="1006518" y="31890"/>
                  </a:cubicBezTo>
                  <a:cubicBezTo>
                    <a:pt x="1026937" y="52309"/>
                    <a:pt x="1038408" y="80003"/>
                    <a:pt x="1038408" y="108880"/>
                  </a:cubicBezTo>
                  <a:lnTo>
                    <a:pt x="1038408" y="341560"/>
                  </a:lnTo>
                  <a:cubicBezTo>
                    <a:pt x="1038408" y="401693"/>
                    <a:pt x="989661" y="450440"/>
                    <a:pt x="929528" y="450440"/>
                  </a:cubicBezTo>
                  <a:lnTo>
                    <a:pt x="108880" y="450440"/>
                  </a:lnTo>
                  <a:cubicBezTo>
                    <a:pt x="48747" y="450440"/>
                    <a:pt x="0" y="401693"/>
                    <a:pt x="0" y="341560"/>
                  </a:cubicBezTo>
                  <a:lnTo>
                    <a:pt x="0" y="108880"/>
                  </a:lnTo>
                  <a:cubicBezTo>
                    <a:pt x="0" y="48747"/>
                    <a:pt x="48747" y="0"/>
                    <a:pt x="108880" y="0"/>
                  </a:cubicBezTo>
                  <a:close/>
                </a:path>
              </a:pathLst>
            </a:custGeom>
            <a:solidFill>
              <a:srgbClr val="FFFFFF"/>
            </a:solidFill>
          </p:spPr>
        </p:sp>
        <p:sp>
          <p:nvSpPr>
            <p:cNvPr id="25" name="TextBox 25"/>
            <p:cNvSpPr txBox="1"/>
            <p:nvPr/>
          </p:nvSpPr>
          <p:spPr>
            <a:xfrm>
              <a:off x="0" y="-38100"/>
              <a:ext cx="1038408" cy="488540"/>
            </a:xfrm>
            <a:prstGeom prst="rect">
              <a:avLst/>
            </a:prstGeom>
          </p:spPr>
          <p:txBody>
            <a:bodyPr lIns="50800" tIns="50800" rIns="50800" bIns="50800" rtlCol="0" anchor="ctr"/>
            <a:lstStyle/>
            <a:p>
              <a:pPr algn="ctr">
                <a:lnSpc>
                  <a:spcPts val="3080"/>
                </a:lnSpc>
              </a:pPr>
              <a:endParaRPr/>
            </a:p>
          </p:txBody>
        </p:sp>
      </p:grpSp>
      <p:grpSp>
        <p:nvGrpSpPr>
          <p:cNvPr id="26" name="Group 26"/>
          <p:cNvGrpSpPr/>
          <p:nvPr/>
        </p:nvGrpSpPr>
        <p:grpSpPr>
          <a:xfrm>
            <a:off x="4931196" y="9516634"/>
            <a:ext cx="12797088" cy="495978"/>
            <a:chOff x="0" y="0"/>
            <a:chExt cx="3976322" cy="154111"/>
          </a:xfrm>
        </p:grpSpPr>
        <p:sp>
          <p:nvSpPr>
            <p:cNvPr id="27" name="Freeform 27"/>
            <p:cNvSpPr/>
            <p:nvPr/>
          </p:nvSpPr>
          <p:spPr>
            <a:xfrm>
              <a:off x="0" y="0"/>
              <a:ext cx="3976322" cy="154111"/>
            </a:xfrm>
            <a:custGeom>
              <a:avLst/>
              <a:gdLst/>
              <a:ahLst/>
              <a:cxnLst/>
              <a:rect l="l" t="t" r="r" b="b"/>
              <a:pathLst>
                <a:path w="3976322" h="154111">
                  <a:moveTo>
                    <a:pt x="14519" y="0"/>
                  </a:moveTo>
                  <a:lnTo>
                    <a:pt x="3961802" y="0"/>
                  </a:lnTo>
                  <a:cubicBezTo>
                    <a:pt x="3969821" y="0"/>
                    <a:pt x="3976322" y="6501"/>
                    <a:pt x="3976322" y="14519"/>
                  </a:cubicBezTo>
                  <a:lnTo>
                    <a:pt x="3976322" y="139591"/>
                  </a:lnTo>
                  <a:cubicBezTo>
                    <a:pt x="3976322" y="147610"/>
                    <a:pt x="3969821" y="154111"/>
                    <a:pt x="3961802" y="154111"/>
                  </a:cubicBezTo>
                  <a:lnTo>
                    <a:pt x="14519" y="154111"/>
                  </a:lnTo>
                  <a:cubicBezTo>
                    <a:pt x="6501" y="154111"/>
                    <a:pt x="0" y="147610"/>
                    <a:pt x="0" y="139591"/>
                  </a:cubicBezTo>
                  <a:lnTo>
                    <a:pt x="0" y="14519"/>
                  </a:lnTo>
                  <a:cubicBezTo>
                    <a:pt x="0" y="6501"/>
                    <a:pt x="6501" y="0"/>
                    <a:pt x="14519" y="0"/>
                  </a:cubicBezTo>
                  <a:close/>
                </a:path>
              </a:pathLst>
            </a:custGeom>
            <a:solidFill>
              <a:srgbClr val="028224"/>
            </a:solidFill>
          </p:spPr>
        </p:sp>
        <p:sp>
          <p:nvSpPr>
            <p:cNvPr id="28" name="TextBox 28"/>
            <p:cNvSpPr txBox="1"/>
            <p:nvPr/>
          </p:nvSpPr>
          <p:spPr>
            <a:xfrm>
              <a:off x="0" y="-38100"/>
              <a:ext cx="3976322" cy="192211"/>
            </a:xfrm>
            <a:prstGeom prst="rect">
              <a:avLst/>
            </a:prstGeom>
          </p:spPr>
          <p:txBody>
            <a:bodyPr lIns="50800" tIns="50800" rIns="50800" bIns="50800" rtlCol="0" anchor="ctr"/>
            <a:lstStyle/>
            <a:p>
              <a:pPr algn="ctr">
                <a:lnSpc>
                  <a:spcPts val="3360"/>
                </a:lnSpc>
              </a:pPr>
              <a:endParaRPr/>
            </a:p>
          </p:txBody>
        </p:sp>
      </p:grpSp>
      <p:grpSp>
        <p:nvGrpSpPr>
          <p:cNvPr id="29" name="Group 29"/>
          <p:cNvGrpSpPr/>
          <p:nvPr/>
        </p:nvGrpSpPr>
        <p:grpSpPr>
          <a:xfrm>
            <a:off x="4834905" y="7871878"/>
            <a:ext cx="12424395" cy="1839849"/>
            <a:chOff x="0" y="0"/>
            <a:chExt cx="3860518" cy="571679"/>
          </a:xfrm>
        </p:grpSpPr>
        <p:sp>
          <p:nvSpPr>
            <p:cNvPr id="30" name="Freeform 30"/>
            <p:cNvSpPr/>
            <p:nvPr/>
          </p:nvSpPr>
          <p:spPr>
            <a:xfrm>
              <a:off x="0" y="0"/>
              <a:ext cx="3860518" cy="571679"/>
            </a:xfrm>
            <a:custGeom>
              <a:avLst/>
              <a:gdLst/>
              <a:ahLst/>
              <a:cxnLst/>
              <a:rect l="l" t="t" r="r" b="b"/>
              <a:pathLst>
                <a:path w="3860518" h="571679">
                  <a:moveTo>
                    <a:pt x="29287" y="0"/>
                  </a:moveTo>
                  <a:lnTo>
                    <a:pt x="3831232" y="0"/>
                  </a:lnTo>
                  <a:cubicBezTo>
                    <a:pt x="3847406" y="0"/>
                    <a:pt x="3860518" y="13112"/>
                    <a:pt x="3860518" y="29287"/>
                  </a:cubicBezTo>
                  <a:lnTo>
                    <a:pt x="3860518" y="542393"/>
                  </a:lnTo>
                  <a:cubicBezTo>
                    <a:pt x="3860518" y="558567"/>
                    <a:pt x="3847406" y="571679"/>
                    <a:pt x="3831232" y="571679"/>
                  </a:cubicBezTo>
                  <a:lnTo>
                    <a:pt x="29287" y="571679"/>
                  </a:lnTo>
                  <a:cubicBezTo>
                    <a:pt x="13112" y="571679"/>
                    <a:pt x="0" y="558567"/>
                    <a:pt x="0" y="542393"/>
                  </a:cubicBezTo>
                  <a:lnTo>
                    <a:pt x="0" y="29287"/>
                  </a:lnTo>
                  <a:cubicBezTo>
                    <a:pt x="0" y="13112"/>
                    <a:pt x="13112" y="0"/>
                    <a:pt x="29287" y="0"/>
                  </a:cubicBezTo>
                  <a:close/>
                </a:path>
              </a:pathLst>
            </a:custGeom>
            <a:solidFill>
              <a:srgbClr val="FFFFFF"/>
            </a:solidFill>
          </p:spPr>
        </p:sp>
        <p:sp>
          <p:nvSpPr>
            <p:cNvPr id="31" name="TextBox 31"/>
            <p:cNvSpPr txBox="1"/>
            <p:nvPr/>
          </p:nvSpPr>
          <p:spPr>
            <a:xfrm>
              <a:off x="0" y="-66675"/>
              <a:ext cx="3860518" cy="638354"/>
            </a:xfrm>
            <a:prstGeom prst="rect">
              <a:avLst/>
            </a:prstGeom>
          </p:spPr>
          <p:txBody>
            <a:bodyPr lIns="50800" tIns="50800" rIns="50800" bIns="50800" rtlCol="0" anchor="ctr"/>
            <a:lstStyle/>
            <a:p>
              <a:pPr algn="just">
                <a:lnSpc>
                  <a:spcPts val="5039"/>
                </a:lnSpc>
              </a:pPr>
              <a:r>
                <a:rPr lang="en-US" sz="3599">
                  <a:solidFill>
                    <a:srgbClr val="000000"/>
                  </a:solidFill>
                  <a:latin typeface="Montserrat Bold"/>
                </a:rPr>
                <a:t>  Aquí se reportan toda la contratación de la     institución.</a:t>
              </a:r>
            </a:p>
            <a:p>
              <a:pPr>
                <a:lnSpc>
                  <a:spcPts val="3360"/>
                </a:lnSpc>
              </a:pPr>
              <a:endParaRPr lang="en-US" sz="3599">
                <a:solidFill>
                  <a:srgbClr val="000000"/>
                </a:solidFill>
                <a:latin typeface="Montserrat Bold"/>
              </a:endParaRPr>
            </a:p>
          </p:txBody>
        </p:sp>
      </p:grpSp>
      <p:sp>
        <p:nvSpPr>
          <p:cNvPr id="32" name="TextBox 32"/>
          <p:cNvSpPr txBox="1"/>
          <p:nvPr/>
        </p:nvSpPr>
        <p:spPr>
          <a:xfrm>
            <a:off x="1196342" y="8405478"/>
            <a:ext cx="3202809" cy="1154156"/>
          </a:xfrm>
          <a:prstGeom prst="rect">
            <a:avLst/>
          </a:prstGeom>
        </p:spPr>
        <p:txBody>
          <a:bodyPr lIns="0" tIns="0" rIns="0" bIns="0" rtlCol="0" anchor="t">
            <a:spAutoFit/>
          </a:bodyPr>
          <a:lstStyle/>
          <a:p>
            <a:pPr>
              <a:lnSpc>
                <a:spcPts val="4635"/>
              </a:lnSpc>
            </a:pPr>
            <a:r>
              <a:rPr lang="en-US" sz="3310">
                <a:solidFill>
                  <a:srgbClr val="101010"/>
                </a:solidFill>
                <a:latin typeface="Archivo Black"/>
              </a:rPr>
              <a:t>SECOP II</a:t>
            </a:r>
          </a:p>
          <a:p>
            <a:pPr marL="0" lvl="0" indent="0">
              <a:lnSpc>
                <a:spcPts val="4635"/>
              </a:lnSpc>
              <a:spcBef>
                <a:spcPct val="0"/>
              </a:spcBef>
            </a:pPr>
            <a:endParaRPr lang="en-US" sz="3310">
              <a:solidFill>
                <a:srgbClr val="101010"/>
              </a:solidFill>
              <a:latin typeface="Archivo Black"/>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TextBox 2"/>
          <p:cNvSpPr txBox="1"/>
          <p:nvPr/>
        </p:nvSpPr>
        <p:spPr>
          <a:xfrm>
            <a:off x="1443174" y="342239"/>
            <a:ext cx="14762089" cy="2296233"/>
          </a:xfrm>
          <a:prstGeom prst="rect">
            <a:avLst/>
          </a:prstGeom>
        </p:spPr>
        <p:txBody>
          <a:bodyPr lIns="0" tIns="0" rIns="0" bIns="0" rtlCol="0" anchor="t">
            <a:spAutoFit/>
          </a:bodyPr>
          <a:lstStyle/>
          <a:p>
            <a:pPr algn="ctr">
              <a:lnSpc>
                <a:spcPts val="9212"/>
              </a:lnSpc>
            </a:pPr>
            <a:r>
              <a:rPr lang="en-US" sz="6580">
                <a:solidFill>
                  <a:srgbClr val="120052"/>
                </a:solidFill>
                <a:latin typeface="Gagalin"/>
              </a:rPr>
              <a:t>INFORMES PARA LOS ORGANISMOS DE CONTROL</a:t>
            </a:r>
          </a:p>
        </p:txBody>
      </p:sp>
      <p:grpSp>
        <p:nvGrpSpPr>
          <p:cNvPr id="3" name="Group 3"/>
          <p:cNvGrpSpPr/>
          <p:nvPr/>
        </p:nvGrpSpPr>
        <p:grpSpPr>
          <a:xfrm>
            <a:off x="864637" y="3419785"/>
            <a:ext cx="3341933" cy="1739936"/>
            <a:chOff x="0" y="0"/>
            <a:chExt cx="1038408" cy="540634"/>
          </a:xfrm>
        </p:grpSpPr>
        <p:sp>
          <p:nvSpPr>
            <p:cNvPr id="4" name="Freeform 4"/>
            <p:cNvSpPr/>
            <p:nvPr/>
          </p:nvSpPr>
          <p:spPr>
            <a:xfrm>
              <a:off x="0" y="0"/>
              <a:ext cx="1038408" cy="540634"/>
            </a:xfrm>
            <a:custGeom>
              <a:avLst/>
              <a:gdLst/>
              <a:ahLst/>
              <a:cxnLst/>
              <a:rect l="l" t="t" r="r" b="b"/>
              <a:pathLst>
                <a:path w="1038408" h="540634">
                  <a:moveTo>
                    <a:pt x="108880" y="0"/>
                  </a:moveTo>
                  <a:lnTo>
                    <a:pt x="929528" y="0"/>
                  </a:lnTo>
                  <a:cubicBezTo>
                    <a:pt x="958405" y="0"/>
                    <a:pt x="986099" y="11471"/>
                    <a:pt x="1006518" y="31890"/>
                  </a:cubicBezTo>
                  <a:cubicBezTo>
                    <a:pt x="1026937" y="52309"/>
                    <a:pt x="1038408" y="80003"/>
                    <a:pt x="1038408" y="108880"/>
                  </a:cubicBezTo>
                  <a:lnTo>
                    <a:pt x="1038408" y="431754"/>
                  </a:lnTo>
                  <a:cubicBezTo>
                    <a:pt x="1038408" y="491887"/>
                    <a:pt x="989661" y="540634"/>
                    <a:pt x="929528" y="540634"/>
                  </a:cubicBezTo>
                  <a:lnTo>
                    <a:pt x="108880" y="540634"/>
                  </a:lnTo>
                  <a:cubicBezTo>
                    <a:pt x="48747" y="540634"/>
                    <a:pt x="0" y="491887"/>
                    <a:pt x="0" y="431754"/>
                  </a:cubicBezTo>
                  <a:lnTo>
                    <a:pt x="0" y="108880"/>
                  </a:lnTo>
                  <a:cubicBezTo>
                    <a:pt x="0" y="48747"/>
                    <a:pt x="48747" y="0"/>
                    <a:pt x="108880" y="0"/>
                  </a:cubicBezTo>
                  <a:close/>
                </a:path>
              </a:pathLst>
            </a:custGeom>
            <a:solidFill>
              <a:srgbClr val="FFFFFF"/>
            </a:solidFill>
          </p:spPr>
        </p:sp>
        <p:sp>
          <p:nvSpPr>
            <p:cNvPr id="5" name="TextBox 5"/>
            <p:cNvSpPr txBox="1"/>
            <p:nvPr/>
          </p:nvSpPr>
          <p:spPr>
            <a:xfrm>
              <a:off x="0" y="-38100"/>
              <a:ext cx="1038408" cy="578734"/>
            </a:xfrm>
            <a:prstGeom prst="rect">
              <a:avLst/>
            </a:prstGeom>
          </p:spPr>
          <p:txBody>
            <a:bodyPr lIns="50800" tIns="50800" rIns="50800" bIns="50800" rtlCol="0" anchor="ctr"/>
            <a:lstStyle/>
            <a:p>
              <a:pPr algn="ctr">
                <a:lnSpc>
                  <a:spcPts val="3360"/>
                </a:lnSpc>
              </a:pPr>
              <a:endParaRPr/>
            </a:p>
          </p:txBody>
        </p:sp>
      </p:grpSp>
      <p:grpSp>
        <p:nvGrpSpPr>
          <p:cNvPr id="6" name="Group 6"/>
          <p:cNvGrpSpPr/>
          <p:nvPr/>
        </p:nvGrpSpPr>
        <p:grpSpPr>
          <a:xfrm>
            <a:off x="4931196" y="4895511"/>
            <a:ext cx="12797088" cy="495978"/>
            <a:chOff x="0" y="0"/>
            <a:chExt cx="3976322" cy="154111"/>
          </a:xfrm>
        </p:grpSpPr>
        <p:sp>
          <p:nvSpPr>
            <p:cNvPr id="7" name="Freeform 7"/>
            <p:cNvSpPr/>
            <p:nvPr/>
          </p:nvSpPr>
          <p:spPr>
            <a:xfrm>
              <a:off x="0" y="0"/>
              <a:ext cx="3976322" cy="154111"/>
            </a:xfrm>
            <a:custGeom>
              <a:avLst/>
              <a:gdLst/>
              <a:ahLst/>
              <a:cxnLst/>
              <a:rect l="l" t="t" r="r" b="b"/>
              <a:pathLst>
                <a:path w="3976322" h="154111">
                  <a:moveTo>
                    <a:pt x="14519" y="0"/>
                  </a:moveTo>
                  <a:lnTo>
                    <a:pt x="3961802" y="0"/>
                  </a:lnTo>
                  <a:cubicBezTo>
                    <a:pt x="3969821" y="0"/>
                    <a:pt x="3976322" y="6501"/>
                    <a:pt x="3976322" y="14519"/>
                  </a:cubicBezTo>
                  <a:lnTo>
                    <a:pt x="3976322" y="139591"/>
                  </a:lnTo>
                  <a:cubicBezTo>
                    <a:pt x="3976322" y="147610"/>
                    <a:pt x="3969821" y="154111"/>
                    <a:pt x="3961802" y="154111"/>
                  </a:cubicBezTo>
                  <a:lnTo>
                    <a:pt x="14519" y="154111"/>
                  </a:lnTo>
                  <a:cubicBezTo>
                    <a:pt x="6501" y="154111"/>
                    <a:pt x="0" y="147610"/>
                    <a:pt x="0" y="139591"/>
                  </a:cubicBezTo>
                  <a:lnTo>
                    <a:pt x="0" y="14519"/>
                  </a:lnTo>
                  <a:cubicBezTo>
                    <a:pt x="0" y="6501"/>
                    <a:pt x="6501" y="0"/>
                    <a:pt x="14519" y="0"/>
                  </a:cubicBezTo>
                  <a:close/>
                </a:path>
              </a:pathLst>
            </a:custGeom>
            <a:solidFill>
              <a:srgbClr val="028224"/>
            </a:solidFill>
          </p:spPr>
        </p:sp>
        <p:sp>
          <p:nvSpPr>
            <p:cNvPr id="8" name="TextBox 8"/>
            <p:cNvSpPr txBox="1"/>
            <p:nvPr/>
          </p:nvSpPr>
          <p:spPr>
            <a:xfrm>
              <a:off x="0" y="-38100"/>
              <a:ext cx="3976322" cy="192211"/>
            </a:xfrm>
            <a:prstGeom prst="rect">
              <a:avLst/>
            </a:prstGeom>
          </p:spPr>
          <p:txBody>
            <a:bodyPr lIns="50800" tIns="50800" rIns="50800" bIns="50800" rtlCol="0" anchor="ctr"/>
            <a:lstStyle/>
            <a:p>
              <a:pPr algn="ctr">
                <a:lnSpc>
                  <a:spcPts val="3360"/>
                </a:lnSpc>
              </a:pPr>
              <a:endParaRPr/>
            </a:p>
          </p:txBody>
        </p:sp>
      </p:grpSp>
      <p:grpSp>
        <p:nvGrpSpPr>
          <p:cNvPr id="9" name="Group 9"/>
          <p:cNvGrpSpPr/>
          <p:nvPr/>
        </p:nvGrpSpPr>
        <p:grpSpPr>
          <a:xfrm>
            <a:off x="4834905" y="3389447"/>
            <a:ext cx="12797088" cy="1800612"/>
            <a:chOff x="0" y="0"/>
            <a:chExt cx="3976322" cy="559488"/>
          </a:xfrm>
        </p:grpSpPr>
        <p:sp>
          <p:nvSpPr>
            <p:cNvPr id="10" name="Freeform 10"/>
            <p:cNvSpPr/>
            <p:nvPr/>
          </p:nvSpPr>
          <p:spPr>
            <a:xfrm>
              <a:off x="0" y="0"/>
              <a:ext cx="3976322" cy="559488"/>
            </a:xfrm>
            <a:custGeom>
              <a:avLst/>
              <a:gdLst/>
              <a:ahLst/>
              <a:cxnLst/>
              <a:rect l="l" t="t" r="r" b="b"/>
              <a:pathLst>
                <a:path w="3976322" h="559488">
                  <a:moveTo>
                    <a:pt x="28434" y="0"/>
                  </a:moveTo>
                  <a:lnTo>
                    <a:pt x="3947888" y="0"/>
                  </a:lnTo>
                  <a:cubicBezTo>
                    <a:pt x="3955429" y="0"/>
                    <a:pt x="3962661" y="2996"/>
                    <a:pt x="3967993" y="8328"/>
                  </a:cubicBezTo>
                  <a:cubicBezTo>
                    <a:pt x="3973326" y="13660"/>
                    <a:pt x="3976322" y="20893"/>
                    <a:pt x="3976322" y="28434"/>
                  </a:cubicBezTo>
                  <a:lnTo>
                    <a:pt x="3976322" y="531054"/>
                  </a:lnTo>
                  <a:cubicBezTo>
                    <a:pt x="3976322" y="538595"/>
                    <a:pt x="3973326" y="545827"/>
                    <a:pt x="3967993" y="551160"/>
                  </a:cubicBezTo>
                  <a:cubicBezTo>
                    <a:pt x="3962661" y="556492"/>
                    <a:pt x="3955429" y="559488"/>
                    <a:pt x="3947888" y="559488"/>
                  </a:cubicBezTo>
                  <a:lnTo>
                    <a:pt x="28434" y="559488"/>
                  </a:lnTo>
                  <a:cubicBezTo>
                    <a:pt x="20893" y="559488"/>
                    <a:pt x="13660" y="556492"/>
                    <a:pt x="8328" y="551160"/>
                  </a:cubicBezTo>
                  <a:cubicBezTo>
                    <a:pt x="2996" y="545827"/>
                    <a:pt x="0" y="538595"/>
                    <a:pt x="0" y="531054"/>
                  </a:cubicBezTo>
                  <a:lnTo>
                    <a:pt x="0" y="28434"/>
                  </a:lnTo>
                  <a:cubicBezTo>
                    <a:pt x="0" y="20893"/>
                    <a:pt x="2996" y="13660"/>
                    <a:pt x="8328" y="8328"/>
                  </a:cubicBezTo>
                  <a:cubicBezTo>
                    <a:pt x="13660" y="2996"/>
                    <a:pt x="20893" y="0"/>
                    <a:pt x="28434" y="0"/>
                  </a:cubicBezTo>
                  <a:close/>
                </a:path>
              </a:pathLst>
            </a:custGeom>
            <a:solidFill>
              <a:srgbClr val="FFFFFF"/>
            </a:solidFill>
          </p:spPr>
        </p:sp>
        <p:sp>
          <p:nvSpPr>
            <p:cNvPr id="11" name="TextBox 11"/>
            <p:cNvSpPr txBox="1"/>
            <p:nvPr/>
          </p:nvSpPr>
          <p:spPr>
            <a:xfrm>
              <a:off x="0" y="-66675"/>
              <a:ext cx="3976322" cy="626163"/>
            </a:xfrm>
            <a:prstGeom prst="rect">
              <a:avLst/>
            </a:prstGeom>
          </p:spPr>
          <p:txBody>
            <a:bodyPr lIns="50800" tIns="50800" rIns="50800" bIns="50800" rtlCol="0" anchor="ctr"/>
            <a:lstStyle/>
            <a:p>
              <a:pPr>
                <a:lnSpc>
                  <a:spcPts val="4899"/>
                </a:lnSpc>
              </a:pPr>
              <a:r>
                <a:rPr lang="en-US" sz="3499">
                  <a:solidFill>
                    <a:srgbClr val="000000"/>
                  </a:solidFill>
                  <a:latin typeface="Montserrat Bold"/>
                </a:rPr>
                <a:t>  Se reportan las operaciones financieras a través de una plataforma en forma trimestral.</a:t>
              </a:r>
            </a:p>
            <a:p>
              <a:pPr>
                <a:lnSpc>
                  <a:spcPts val="3360"/>
                </a:lnSpc>
              </a:pPr>
              <a:endParaRPr lang="en-US" sz="3499">
                <a:solidFill>
                  <a:srgbClr val="000000"/>
                </a:solidFill>
                <a:latin typeface="Montserrat Bold"/>
              </a:endParaRPr>
            </a:p>
          </p:txBody>
        </p:sp>
      </p:grpSp>
      <p:sp>
        <p:nvSpPr>
          <p:cNvPr id="12" name="TextBox 12"/>
          <p:cNvSpPr txBox="1"/>
          <p:nvPr/>
        </p:nvSpPr>
        <p:spPr>
          <a:xfrm>
            <a:off x="1028700" y="3654460"/>
            <a:ext cx="4943815" cy="1953621"/>
          </a:xfrm>
          <a:prstGeom prst="rect">
            <a:avLst/>
          </a:prstGeom>
        </p:spPr>
        <p:txBody>
          <a:bodyPr lIns="0" tIns="0" rIns="0" bIns="0" rtlCol="0" anchor="t">
            <a:spAutoFit/>
          </a:bodyPr>
          <a:lstStyle/>
          <a:p>
            <a:pPr algn="just">
              <a:lnSpc>
                <a:spcPts val="5195"/>
              </a:lnSpc>
            </a:pPr>
            <a:r>
              <a:rPr lang="en-US" sz="3710">
                <a:solidFill>
                  <a:srgbClr val="101010"/>
                </a:solidFill>
                <a:latin typeface="Archivo Black"/>
              </a:rPr>
              <a:t>CHIP </a:t>
            </a:r>
          </a:p>
          <a:p>
            <a:pPr algn="just">
              <a:lnSpc>
                <a:spcPts val="5195"/>
              </a:lnSpc>
            </a:pPr>
            <a:r>
              <a:rPr lang="en-US" sz="3710">
                <a:solidFill>
                  <a:srgbClr val="101010"/>
                </a:solidFill>
                <a:latin typeface="Archivo Black"/>
              </a:rPr>
              <a:t>CONTABLE</a:t>
            </a:r>
          </a:p>
          <a:p>
            <a:pPr marL="0" lvl="0" indent="0" algn="just">
              <a:lnSpc>
                <a:spcPts val="5195"/>
              </a:lnSpc>
              <a:spcBef>
                <a:spcPct val="0"/>
              </a:spcBef>
            </a:pPr>
            <a:endParaRPr lang="en-US" sz="3710">
              <a:solidFill>
                <a:srgbClr val="101010"/>
              </a:solidFill>
              <a:latin typeface="Archivo Black"/>
            </a:endParaRPr>
          </a:p>
        </p:txBody>
      </p:sp>
      <p:grpSp>
        <p:nvGrpSpPr>
          <p:cNvPr id="13" name="Group 13"/>
          <p:cNvGrpSpPr/>
          <p:nvPr/>
        </p:nvGrpSpPr>
        <p:grpSpPr>
          <a:xfrm>
            <a:off x="864637" y="5941033"/>
            <a:ext cx="3341933" cy="1449663"/>
            <a:chOff x="0" y="0"/>
            <a:chExt cx="1038408" cy="450440"/>
          </a:xfrm>
        </p:grpSpPr>
        <p:sp>
          <p:nvSpPr>
            <p:cNvPr id="14" name="Freeform 14"/>
            <p:cNvSpPr/>
            <p:nvPr/>
          </p:nvSpPr>
          <p:spPr>
            <a:xfrm>
              <a:off x="0" y="0"/>
              <a:ext cx="1038408" cy="450440"/>
            </a:xfrm>
            <a:custGeom>
              <a:avLst/>
              <a:gdLst/>
              <a:ahLst/>
              <a:cxnLst/>
              <a:rect l="l" t="t" r="r" b="b"/>
              <a:pathLst>
                <a:path w="1038408" h="450440">
                  <a:moveTo>
                    <a:pt x="108880" y="0"/>
                  </a:moveTo>
                  <a:lnTo>
                    <a:pt x="929528" y="0"/>
                  </a:lnTo>
                  <a:cubicBezTo>
                    <a:pt x="958405" y="0"/>
                    <a:pt x="986099" y="11471"/>
                    <a:pt x="1006518" y="31890"/>
                  </a:cubicBezTo>
                  <a:cubicBezTo>
                    <a:pt x="1026937" y="52309"/>
                    <a:pt x="1038408" y="80003"/>
                    <a:pt x="1038408" y="108880"/>
                  </a:cubicBezTo>
                  <a:lnTo>
                    <a:pt x="1038408" y="341560"/>
                  </a:lnTo>
                  <a:cubicBezTo>
                    <a:pt x="1038408" y="401693"/>
                    <a:pt x="989661" y="450440"/>
                    <a:pt x="929528" y="450440"/>
                  </a:cubicBezTo>
                  <a:lnTo>
                    <a:pt x="108880" y="450440"/>
                  </a:lnTo>
                  <a:cubicBezTo>
                    <a:pt x="48747" y="450440"/>
                    <a:pt x="0" y="401693"/>
                    <a:pt x="0" y="341560"/>
                  </a:cubicBezTo>
                  <a:lnTo>
                    <a:pt x="0" y="108880"/>
                  </a:lnTo>
                  <a:cubicBezTo>
                    <a:pt x="0" y="48747"/>
                    <a:pt x="48747" y="0"/>
                    <a:pt x="108880" y="0"/>
                  </a:cubicBezTo>
                  <a:close/>
                </a:path>
              </a:pathLst>
            </a:custGeom>
            <a:solidFill>
              <a:srgbClr val="FFFFFF"/>
            </a:solidFill>
          </p:spPr>
        </p:sp>
        <p:sp>
          <p:nvSpPr>
            <p:cNvPr id="15" name="TextBox 15"/>
            <p:cNvSpPr txBox="1"/>
            <p:nvPr/>
          </p:nvSpPr>
          <p:spPr>
            <a:xfrm>
              <a:off x="0" y="-38100"/>
              <a:ext cx="1038408" cy="488540"/>
            </a:xfrm>
            <a:prstGeom prst="rect">
              <a:avLst/>
            </a:prstGeom>
          </p:spPr>
          <p:txBody>
            <a:bodyPr lIns="50800" tIns="50800" rIns="50800" bIns="50800" rtlCol="0" anchor="ctr"/>
            <a:lstStyle/>
            <a:p>
              <a:pPr algn="ctr">
                <a:lnSpc>
                  <a:spcPts val="3080"/>
                </a:lnSpc>
              </a:pPr>
              <a:endParaRPr/>
            </a:p>
          </p:txBody>
        </p:sp>
      </p:grpSp>
      <p:grpSp>
        <p:nvGrpSpPr>
          <p:cNvPr id="16" name="Group 16"/>
          <p:cNvGrpSpPr/>
          <p:nvPr/>
        </p:nvGrpSpPr>
        <p:grpSpPr>
          <a:xfrm>
            <a:off x="4834905" y="9447418"/>
            <a:ext cx="12797088" cy="495978"/>
            <a:chOff x="0" y="0"/>
            <a:chExt cx="3976322" cy="154111"/>
          </a:xfrm>
        </p:grpSpPr>
        <p:sp>
          <p:nvSpPr>
            <p:cNvPr id="17" name="Freeform 17"/>
            <p:cNvSpPr/>
            <p:nvPr/>
          </p:nvSpPr>
          <p:spPr>
            <a:xfrm>
              <a:off x="0" y="0"/>
              <a:ext cx="3976322" cy="154111"/>
            </a:xfrm>
            <a:custGeom>
              <a:avLst/>
              <a:gdLst/>
              <a:ahLst/>
              <a:cxnLst/>
              <a:rect l="l" t="t" r="r" b="b"/>
              <a:pathLst>
                <a:path w="3976322" h="154111">
                  <a:moveTo>
                    <a:pt x="14519" y="0"/>
                  </a:moveTo>
                  <a:lnTo>
                    <a:pt x="3961802" y="0"/>
                  </a:lnTo>
                  <a:cubicBezTo>
                    <a:pt x="3969821" y="0"/>
                    <a:pt x="3976322" y="6501"/>
                    <a:pt x="3976322" y="14519"/>
                  </a:cubicBezTo>
                  <a:lnTo>
                    <a:pt x="3976322" y="139591"/>
                  </a:lnTo>
                  <a:cubicBezTo>
                    <a:pt x="3976322" y="147610"/>
                    <a:pt x="3969821" y="154111"/>
                    <a:pt x="3961802" y="154111"/>
                  </a:cubicBezTo>
                  <a:lnTo>
                    <a:pt x="14519" y="154111"/>
                  </a:lnTo>
                  <a:cubicBezTo>
                    <a:pt x="6501" y="154111"/>
                    <a:pt x="0" y="147610"/>
                    <a:pt x="0" y="139591"/>
                  </a:cubicBezTo>
                  <a:lnTo>
                    <a:pt x="0" y="14519"/>
                  </a:lnTo>
                  <a:cubicBezTo>
                    <a:pt x="0" y="6501"/>
                    <a:pt x="6501" y="0"/>
                    <a:pt x="14519" y="0"/>
                  </a:cubicBezTo>
                  <a:close/>
                </a:path>
              </a:pathLst>
            </a:custGeom>
            <a:solidFill>
              <a:srgbClr val="028224"/>
            </a:solidFill>
          </p:spPr>
        </p:sp>
        <p:sp>
          <p:nvSpPr>
            <p:cNvPr id="18" name="TextBox 18"/>
            <p:cNvSpPr txBox="1"/>
            <p:nvPr/>
          </p:nvSpPr>
          <p:spPr>
            <a:xfrm>
              <a:off x="0" y="-38100"/>
              <a:ext cx="3976322" cy="192211"/>
            </a:xfrm>
            <a:prstGeom prst="rect">
              <a:avLst/>
            </a:prstGeom>
          </p:spPr>
          <p:txBody>
            <a:bodyPr lIns="50800" tIns="50800" rIns="50800" bIns="50800" rtlCol="0" anchor="ctr"/>
            <a:lstStyle/>
            <a:p>
              <a:pPr algn="ctr">
                <a:lnSpc>
                  <a:spcPts val="3360"/>
                </a:lnSpc>
              </a:pPr>
              <a:endParaRPr/>
            </a:p>
          </p:txBody>
        </p:sp>
      </p:grpSp>
      <p:grpSp>
        <p:nvGrpSpPr>
          <p:cNvPr id="19" name="Group 19"/>
          <p:cNvGrpSpPr/>
          <p:nvPr/>
        </p:nvGrpSpPr>
        <p:grpSpPr>
          <a:xfrm>
            <a:off x="4513935" y="5941033"/>
            <a:ext cx="12797088" cy="3754374"/>
            <a:chOff x="0" y="0"/>
            <a:chExt cx="3976322" cy="1166562"/>
          </a:xfrm>
        </p:grpSpPr>
        <p:sp>
          <p:nvSpPr>
            <p:cNvPr id="20" name="Freeform 20"/>
            <p:cNvSpPr/>
            <p:nvPr/>
          </p:nvSpPr>
          <p:spPr>
            <a:xfrm>
              <a:off x="0" y="0"/>
              <a:ext cx="3976322" cy="1166562"/>
            </a:xfrm>
            <a:custGeom>
              <a:avLst/>
              <a:gdLst/>
              <a:ahLst/>
              <a:cxnLst/>
              <a:rect l="l" t="t" r="r" b="b"/>
              <a:pathLst>
                <a:path w="3976322" h="1166562">
                  <a:moveTo>
                    <a:pt x="28434" y="0"/>
                  </a:moveTo>
                  <a:lnTo>
                    <a:pt x="3947888" y="0"/>
                  </a:lnTo>
                  <a:cubicBezTo>
                    <a:pt x="3955429" y="0"/>
                    <a:pt x="3962661" y="2996"/>
                    <a:pt x="3967993" y="8328"/>
                  </a:cubicBezTo>
                  <a:cubicBezTo>
                    <a:pt x="3973326" y="13660"/>
                    <a:pt x="3976322" y="20893"/>
                    <a:pt x="3976322" y="28434"/>
                  </a:cubicBezTo>
                  <a:lnTo>
                    <a:pt x="3976322" y="1138128"/>
                  </a:lnTo>
                  <a:cubicBezTo>
                    <a:pt x="3976322" y="1145669"/>
                    <a:pt x="3973326" y="1152902"/>
                    <a:pt x="3967993" y="1158234"/>
                  </a:cubicBezTo>
                  <a:cubicBezTo>
                    <a:pt x="3962661" y="1163566"/>
                    <a:pt x="3955429" y="1166562"/>
                    <a:pt x="3947888" y="1166562"/>
                  </a:cubicBezTo>
                  <a:lnTo>
                    <a:pt x="28434" y="1166562"/>
                  </a:lnTo>
                  <a:cubicBezTo>
                    <a:pt x="20893" y="1166562"/>
                    <a:pt x="13660" y="1163566"/>
                    <a:pt x="8328" y="1158234"/>
                  </a:cubicBezTo>
                  <a:cubicBezTo>
                    <a:pt x="2996" y="1152902"/>
                    <a:pt x="0" y="1145669"/>
                    <a:pt x="0" y="1138128"/>
                  </a:cubicBezTo>
                  <a:lnTo>
                    <a:pt x="0" y="28434"/>
                  </a:lnTo>
                  <a:cubicBezTo>
                    <a:pt x="0" y="20893"/>
                    <a:pt x="2996" y="13660"/>
                    <a:pt x="8328" y="8328"/>
                  </a:cubicBezTo>
                  <a:cubicBezTo>
                    <a:pt x="13660" y="2996"/>
                    <a:pt x="20893" y="0"/>
                    <a:pt x="28434" y="0"/>
                  </a:cubicBezTo>
                  <a:close/>
                </a:path>
              </a:pathLst>
            </a:custGeom>
            <a:solidFill>
              <a:srgbClr val="FFFFFF"/>
            </a:solidFill>
          </p:spPr>
        </p:sp>
        <p:sp>
          <p:nvSpPr>
            <p:cNvPr id="21" name="TextBox 21"/>
            <p:cNvSpPr txBox="1"/>
            <p:nvPr/>
          </p:nvSpPr>
          <p:spPr>
            <a:xfrm>
              <a:off x="0" y="-66675"/>
              <a:ext cx="3976322" cy="1233237"/>
            </a:xfrm>
            <a:prstGeom prst="rect">
              <a:avLst/>
            </a:prstGeom>
          </p:spPr>
          <p:txBody>
            <a:bodyPr lIns="50800" tIns="50800" rIns="50800" bIns="50800" rtlCol="0" anchor="ctr"/>
            <a:lstStyle/>
            <a:p>
              <a:pPr>
                <a:lnSpc>
                  <a:spcPts val="5039"/>
                </a:lnSpc>
              </a:pPr>
              <a:r>
                <a:rPr lang="en-US" sz="3599">
                  <a:solidFill>
                    <a:srgbClr val="000000"/>
                  </a:solidFill>
                  <a:latin typeface="Montserrat Bold"/>
                </a:rPr>
                <a:t>   Se reportan con una periodicidad trimestral al ministerio de educación nacional. Es una plataforma tecnológica donde las instituciones educativas del país, reportan sus ingresos y gastos de manera trimestral al MEN.</a:t>
              </a:r>
            </a:p>
            <a:p>
              <a:pPr algn="r">
                <a:lnSpc>
                  <a:spcPts val="3360"/>
                </a:lnSpc>
              </a:pPr>
              <a:endParaRPr lang="en-US" sz="3599">
                <a:solidFill>
                  <a:srgbClr val="000000"/>
                </a:solidFill>
                <a:latin typeface="Montserrat Bold"/>
              </a:endParaRPr>
            </a:p>
          </p:txBody>
        </p:sp>
      </p:grpSp>
      <p:sp>
        <p:nvSpPr>
          <p:cNvPr id="22" name="TextBox 22"/>
          <p:cNvSpPr txBox="1"/>
          <p:nvPr/>
        </p:nvSpPr>
        <p:spPr>
          <a:xfrm>
            <a:off x="1196342" y="6279540"/>
            <a:ext cx="3202809" cy="1154156"/>
          </a:xfrm>
          <a:prstGeom prst="rect">
            <a:avLst/>
          </a:prstGeom>
        </p:spPr>
        <p:txBody>
          <a:bodyPr lIns="0" tIns="0" rIns="0" bIns="0" rtlCol="0" anchor="t">
            <a:spAutoFit/>
          </a:bodyPr>
          <a:lstStyle/>
          <a:p>
            <a:pPr>
              <a:lnSpc>
                <a:spcPts val="4635"/>
              </a:lnSpc>
            </a:pPr>
            <a:r>
              <a:rPr lang="en-US" sz="3310">
                <a:solidFill>
                  <a:srgbClr val="101010"/>
                </a:solidFill>
                <a:latin typeface="Archivo Black"/>
              </a:rPr>
              <a:t>SIFSE</a:t>
            </a:r>
          </a:p>
          <a:p>
            <a:pPr marL="0" lvl="0" indent="0">
              <a:lnSpc>
                <a:spcPts val="4635"/>
              </a:lnSpc>
              <a:spcBef>
                <a:spcPct val="0"/>
              </a:spcBef>
            </a:pPr>
            <a:r>
              <a:rPr lang="en-US" sz="3310">
                <a:solidFill>
                  <a:srgbClr val="101010"/>
                </a:solidFill>
                <a:latin typeface="Archivo Black"/>
              </a:rPr>
              <a: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028700" y="132172"/>
            <a:ext cx="15357396" cy="10022656"/>
          </a:xfrm>
          <a:custGeom>
            <a:avLst/>
            <a:gdLst/>
            <a:ahLst/>
            <a:cxnLst/>
            <a:rect l="l" t="t" r="r" b="b"/>
            <a:pathLst>
              <a:path w="15357396" h="10022656">
                <a:moveTo>
                  <a:pt x="0" y="0"/>
                </a:moveTo>
                <a:lnTo>
                  <a:pt x="15357396" y="0"/>
                </a:lnTo>
                <a:lnTo>
                  <a:pt x="15357396" y="10022656"/>
                </a:lnTo>
                <a:lnTo>
                  <a:pt x="0" y="10022656"/>
                </a:lnTo>
                <a:lnTo>
                  <a:pt x="0" y="0"/>
                </a:lnTo>
                <a:close/>
              </a:path>
            </a:pathLst>
          </a:custGeom>
          <a:blipFill>
            <a:blip r:embed="rId2"/>
            <a:stretch>
              <a:fillRect t="-474" b="-474"/>
            </a:stretch>
          </a:blipFill>
        </p:spPr>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327776" y="394439"/>
            <a:ext cx="17825243" cy="9498122"/>
          </a:xfrm>
          <a:custGeom>
            <a:avLst/>
            <a:gdLst/>
            <a:ahLst/>
            <a:cxnLst/>
            <a:rect l="l" t="t" r="r" b="b"/>
            <a:pathLst>
              <a:path w="17825243" h="9498122">
                <a:moveTo>
                  <a:pt x="0" y="0"/>
                </a:moveTo>
                <a:lnTo>
                  <a:pt x="17825243" y="0"/>
                </a:lnTo>
                <a:lnTo>
                  <a:pt x="17825243" y="9498122"/>
                </a:lnTo>
                <a:lnTo>
                  <a:pt x="0" y="9498122"/>
                </a:lnTo>
                <a:lnTo>
                  <a:pt x="0" y="0"/>
                </a:lnTo>
                <a:close/>
              </a:path>
            </a:pathLst>
          </a:custGeom>
          <a:blipFill>
            <a:blip r:embed="rId2"/>
            <a:stretch>
              <a:fillRect/>
            </a:stretch>
          </a:blipFill>
        </p:spPr>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3069449" y="1776788"/>
            <a:ext cx="3330459" cy="3330459"/>
          </a:xfrm>
          <a:custGeom>
            <a:avLst/>
            <a:gdLst/>
            <a:ahLst/>
            <a:cxnLst/>
            <a:rect l="l" t="t" r="r" b="b"/>
            <a:pathLst>
              <a:path w="3330459" h="3330459">
                <a:moveTo>
                  <a:pt x="0" y="0"/>
                </a:moveTo>
                <a:lnTo>
                  <a:pt x="3330460" y="0"/>
                </a:lnTo>
                <a:lnTo>
                  <a:pt x="3330460" y="3330459"/>
                </a:lnTo>
                <a:lnTo>
                  <a:pt x="0" y="3330459"/>
                </a:lnTo>
                <a:lnTo>
                  <a:pt x="0" y="0"/>
                </a:lnTo>
                <a:close/>
              </a:path>
            </a:pathLst>
          </a:custGeom>
          <a:blipFill>
            <a:blip r:embed="rId2"/>
            <a:stretch>
              <a:fillRect/>
            </a:stretch>
          </a:blipFill>
        </p:spPr>
      </p:sp>
      <p:sp>
        <p:nvSpPr>
          <p:cNvPr id="3" name="Freeform 3"/>
          <p:cNvSpPr/>
          <p:nvPr/>
        </p:nvSpPr>
        <p:spPr>
          <a:xfrm>
            <a:off x="252625" y="1740535"/>
            <a:ext cx="2552224" cy="3402965"/>
          </a:xfrm>
          <a:custGeom>
            <a:avLst/>
            <a:gdLst/>
            <a:ahLst/>
            <a:cxnLst/>
            <a:rect l="l" t="t" r="r" b="b"/>
            <a:pathLst>
              <a:path w="2552224" h="3402965">
                <a:moveTo>
                  <a:pt x="0" y="0"/>
                </a:moveTo>
                <a:lnTo>
                  <a:pt x="2552224" y="0"/>
                </a:lnTo>
                <a:lnTo>
                  <a:pt x="2552224" y="3402965"/>
                </a:lnTo>
                <a:lnTo>
                  <a:pt x="0" y="3402965"/>
                </a:lnTo>
                <a:lnTo>
                  <a:pt x="0" y="0"/>
                </a:lnTo>
                <a:close/>
              </a:path>
            </a:pathLst>
          </a:custGeom>
          <a:blipFill>
            <a:blip r:embed="rId3"/>
            <a:stretch>
              <a:fillRect/>
            </a:stretch>
          </a:blipFill>
        </p:spPr>
      </p:sp>
      <p:sp>
        <p:nvSpPr>
          <p:cNvPr id="4" name="Freeform 4"/>
          <p:cNvSpPr/>
          <p:nvPr/>
        </p:nvSpPr>
        <p:spPr>
          <a:xfrm>
            <a:off x="6666609" y="1864872"/>
            <a:ext cx="3825663" cy="3242375"/>
          </a:xfrm>
          <a:custGeom>
            <a:avLst/>
            <a:gdLst/>
            <a:ahLst/>
            <a:cxnLst/>
            <a:rect l="l" t="t" r="r" b="b"/>
            <a:pathLst>
              <a:path w="3825663" h="3242375">
                <a:moveTo>
                  <a:pt x="0" y="0"/>
                </a:moveTo>
                <a:lnTo>
                  <a:pt x="3825663" y="0"/>
                </a:lnTo>
                <a:lnTo>
                  <a:pt x="3825663" y="3242375"/>
                </a:lnTo>
                <a:lnTo>
                  <a:pt x="0" y="3242375"/>
                </a:lnTo>
                <a:lnTo>
                  <a:pt x="0" y="0"/>
                </a:lnTo>
                <a:close/>
              </a:path>
            </a:pathLst>
          </a:custGeom>
          <a:blipFill>
            <a:blip r:embed="rId4"/>
            <a:stretch>
              <a:fillRect r="-13004"/>
            </a:stretch>
          </a:blipFill>
        </p:spPr>
      </p:sp>
      <p:sp>
        <p:nvSpPr>
          <p:cNvPr id="5" name="Freeform 5"/>
          <p:cNvSpPr/>
          <p:nvPr/>
        </p:nvSpPr>
        <p:spPr>
          <a:xfrm>
            <a:off x="10758972" y="1826607"/>
            <a:ext cx="4307760" cy="3230820"/>
          </a:xfrm>
          <a:custGeom>
            <a:avLst/>
            <a:gdLst/>
            <a:ahLst/>
            <a:cxnLst/>
            <a:rect l="l" t="t" r="r" b="b"/>
            <a:pathLst>
              <a:path w="4307760" h="3230820">
                <a:moveTo>
                  <a:pt x="0" y="0"/>
                </a:moveTo>
                <a:lnTo>
                  <a:pt x="4307760" y="0"/>
                </a:lnTo>
                <a:lnTo>
                  <a:pt x="4307760" y="3230820"/>
                </a:lnTo>
                <a:lnTo>
                  <a:pt x="0" y="3230820"/>
                </a:lnTo>
                <a:lnTo>
                  <a:pt x="0" y="0"/>
                </a:lnTo>
                <a:close/>
              </a:path>
            </a:pathLst>
          </a:custGeom>
          <a:blipFill>
            <a:blip r:embed="rId5"/>
            <a:stretch>
              <a:fillRect/>
            </a:stretch>
          </a:blipFill>
        </p:spPr>
      </p:sp>
      <p:sp>
        <p:nvSpPr>
          <p:cNvPr id="6" name="Freeform 6"/>
          <p:cNvSpPr/>
          <p:nvPr/>
        </p:nvSpPr>
        <p:spPr>
          <a:xfrm>
            <a:off x="4583246" y="5787578"/>
            <a:ext cx="3996194" cy="2997146"/>
          </a:xfrm>
          <a:custGeom>
            <a:avLst/>
            <a:gdLst/>
            <a:ahLst/>
            <a:cxnLst/>
            <a:rect l="l" t="t" r="r" b="b"/>
            <a:pathLst>
              <a:path w="3996194" h="2997146">
                <a:moveTo>
                  <a:pt x="0" y="0"/>
                </a:moveTo>
                <a:lnTo>
                  <a:pt x="3996194" y="0"/>
                </a:lnTo>
                <a:lnTo>
                  <a:pt x="3996194" y="2997145"/>
                </a:lnTo>
                <a:lnTo>
                  <a:pt x="0" y="2997145"/>
                </a:lnTo>
                <a:lnTo>
                  <a:pt x="0" y="0"/>
                </a:lnTo>
                <a:close/>
              </a:path>
            </a:pathLst>
          </a:custGeom>
          <a:blipFill>
            <a:blip r:embed="rId6"/>
            <a:stretch>
              <a:fillRect/>
            </a:stretch>
          </a:blipFill>
        </p:spPr>
      </p:sp>
      <p:sp>
        <p:nvSpPr>
          <p:cNvPr id="7" name="Freeform 7"/>
          <p:cNvSpPr/>
          <p:nvPr/>
        </p:nvSpPr>
        <p:spPr>
          <a:xfrm>
            <a:off x="15544483" y="1914505"/>
            <a:ext cx="2357192" cy="3142922"/>
          </a:xfrm>
          <a:custGeom>
            <a:avLst/>
            <a:gdLst/>
            <a:ahLst/>
            <a:cxnLst/>
            <a:rect l="l" t="t" r="r" b="b"/>
            <a:pathLst>
              <a:path w="2357192" h="3142922">
                <a:moveTo>
                  <a:pt x="0" y="0"/>
                </a:moveTo>
                <a:lnTo>
                  <a:pt x="2357191" y="0"/>
                </a:lnTo>
                <a:lnTo>
                  <a:pt x="2357191" y="3142922"/>
                </a:lnTo>
                <a:lnTo>
                  <a:pt x="0" y="3142922"/>
                </a:lnTo>
                <a:lnTo>
                  <a:pt x="0" y="0"/>
                </a:lnTo>
                <a:close/>
              </a:path>
            </a:pathLst>
          </a:custGeom>
          <a:blipFill>
            <a:blip r:embed="rId7"/>
            <a:stretch>
              <a:fillRect/>
            </a:stretch>
          </a:blipFill>
        </p:spPr>
      </p:sp>
      <p:sp>
        <p:nvSpPr>
          <p:cNvPr id="8" name="Freeform 8"/>
          <p:cNvSpPr/>
          <p:nvPr/>
        </p:nvSpPr>
        <p:spPr>
          <a:xfrm>
            <a:off x="12495744" y="5925053"/>
            <a:ext cx="2655445" cy="3540593"/>
          </a:xfrm>
          <a:custGeom>
            <a:avLst/>
            <a:gdLst/>
            <a:ahLst/>
            <a:cxnLst/>
            <a:rect l="l" t="t" r="r" b="b"/>
            <a:pathLst>
              <a:path w="2655445" h="3540593">
                <a:moveTo>
                  <a:pt x="0" y="0"/>
                </a:moveTo>
                <a:lnTo>
                  <a:pt x="2655445" y="0"/>
                </a:lnTo>
                <a:lnTo>
                  <a:pt x="2655445" y="3540593"/>
                </a:lnTo>
                <a:lnTo>
                  <a:pt x="0" y="3540593"/>
                </a:lnTo>
                <a:lnTo>
                  <a:pt x="0" y="0"/>
                </a:lnTo>
                <a:close/>
              </a:path>
            </a:pathLst>
          </a:custGeom>
          <a:blipFill>
            <a:blip r:embed="rId8"/>
            <a:stretch>
              <a:fillRect/>
            </a:stretch>
          </a:blipFill>
        </p:spPr>
      </p:sp>
      <p:sp>
        <p:nvSpPr>
          <p:cNvPr id="9" name="Freeform 9"/>
          <p:cNvSpPr/>
          <p:nvPr/>
        </p:nvSpPr>
        <p:spPr>
          <a:xfrm>
            <a:off x="15388320" y="5787578"/>
            <a:ext cx="2669518" cy="3559357"/>
          </a:xfrm>
          <a:custGeom>
            <a:avLst/>
            <a:gdLst/>
            <a:ahLst/>
            <a:cxnLst/>
            <a:rect l="l" t="t" r="r" b="b"/>
            <a:pathLst>
              <a:path w="2669518" h="3559357">
                <a:moveTo>
                  <a:pt x="0" y="0"/>
                </a:moveTo>
                <a:lnTo>
                  <a:pt x="2669517" y="0"/>
                </a:lnTo>
                <a:lnTo>
                  <a:pt x="2669517" y="3559357"/>
                </a:lnTo>
                <a:lnTo>
                  <a:pt x="0" y="3559357"/>
                </a:lnTo>
                <a:lnTo>
                  <a:pt x="0" y="0"/>
                </a:lnTo>
                <a:close/>
              </a:path>
            </a:pathLst>
          </a:custGeom>
          <a:blipFill>
            <a:blip r:embed="rId9"/>
            <a:stretch>
              <a:fillRect/>
            </a:stretch>
          </a:blipFill>
        </p:spPr>
      </p:sp>
      <p:sp>
        <p:nvSpPr>
          <p:cNvPr id="10" name="Freeform 10"/>
          <p:cNvSpPr/>
          <p:nvPr/>
        </p:nvSpPr>
        <p:spPr>
          <a:xfrm>
            <a:off x="252625" y="5787578"/>
            <a:ext cx="3842752" cy="2882064"/>
          </a:xfrm>
          <a:custGeom>
            <a:avLst/>
            <a:gdLst/>
            <a:ahLst/>
            <a:cxnLst/>
            <a:rect l="l" t="t" r="r" b="b"/>
            <a:pathLst>
              <a:path w="3842752" h="2882064">
                <a:moveTo>
                  <a:pt x="0" y="0"/>
                </a:moveTo>
                <a:lnTo>
                  <a:pt x="3842752" y="0"/>
                </a:lnTo>
                <a:lnTo>
                  <a:pt x="3842752" y="2882064"/>
                </a:lnTo>
                <a:lnTo>
                  <a:pt x="0" y="2882064"/>
                </a:lnTo>
                <a:lnTo>
                  <a:pt x="0" y="0"/>
                </a:lnTo>
                <a:close/>
              </a:path>
            </a:pathLst>
          </a:custGeom>
          <a:blipFill>
            <a:blip r:embed="rId10"/>
            <a:stretch>
              <a:fillRect/>
            </a:stretch>
          </a:blipFill>
        </p:spPr>
      </p:sp>
      <p:sp>
        <p:nvSpPr>
          <p:cNvPr id="11" name="Freeform 11"/>
          <p:cNvSpPr/>
          <p:nvPr/>
        </p:nvSpPr>
        <p:spPr>
          <a:xfrm>
            <a:off x="8794280" y="5342512"/>
            <a:ext cx="3486624" cy="4648832"/>
          </a:xfrm>
          <a:custGeom>
            <a:avLst/>
            <a:gdLst/>
            <a:ahLst/>
            <a:cxnLst/>
            <a:rect l="l" t="t" r="r" b="b"/>
            <a:pathLst>
              <a:path w="3486624" h="4648832">
                <a:moveTo>
                  <a:pt x="0" y="0"/>
                </a:moveTo>
                <a:lnTo>
                  <a:pt x="3486624" y="0"/>
                </a:lnTo>
                <a:lnTo>
                  <a:pt x="3486624" y="4648832"/>
                </a:lnTo>
                <a:lnTo>
                  <a:pt x="0" y="4648832"/>
                </a:lnTo>
                <a:lnTo>
                  <a:pt x="0" y="0"/>
                </a:lnTo>
                <a:close/>
              </a:path>
            </a:pathLst>
          </a:custGeom>
          <a:blipFill>
            <a:blip r:embed="rId11"/>
            <a:stretch>
              <a:fillRect/>
            </a:stretch>
          </a:blipFill>
        </p:spPr>
      </p:sp>
      <p:sp>
        <p:nvSpPr>
          <p:cNvPr id="12" name="TextBox 12"/>
          <p:cNvSpPr txBox="1"/>
          <p:nvPr/>
        </p:nvSpPr>
        <p:spPr>
          <a:xfrm>
            <a:off x="688895" y="-180975"/>
            <a:ext cx="16717628" cy="1576069"/>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CONTRATOS DE OBRA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525546" y="1860500"/>
            <a:ext cx="2638886" cy="3518514"/>
          </a:xfrm>
          <a:custGeom>
            <a:avLst/>
            <a:gdLst/>
            <a:ahLst/>
            <a:cxnLst/>
            <a:rect l="l" t="t" r="r" b="b"/>
            <a:pathLst>
              <a:path w="2638886" h="3518514">
                <a:moveTo>
                  <a:pt x="0" y="0"/>
                </a:moveTo>
                <a:lnTo>
                  <a:pt x="2638886" y="0"/>
                </a:lnTo>
                <a:lnTo>
                  <a:pt x="2638886" y="3518515"/>
                </a:lnTo>
                <a:lnTo>
                  <a:pt x="0" y="3518515"/>
                </a:lnTo>
                <a:lnTo>
                  <a:pt x="0" y="0"/>
                </a:lnTo>
                <a:close/>
              </a:path>
            </a:pathLst>
          </a:custGeom>
          <a:blipFill>
            <a:blip r:embed="rId2"/>
            <a:stretch>
              <a:fillRect/>
            </a:stretch>
          </a:blipFill>
        </p:spPr>
      </p:sp>
      <p:sp>
        <p:nvSpPr>
          <p:cNvPr id="3" name="Freeform 3"/>
          <p:cNvSpPr/>
          <p:nvPr/>
        </p:nvSpPr>
        <p:spPr>
          <a:xfrm>
            <a:off x="4166511" y="2025623"/>
            <a:ext cx="4251025" cy="3188269"/>
          </a:xfrm>
          <a:custGeom>
            <a:avLst/>
            <a:gdLst/>
            <a:ahLst/>
            <a:cxnLst/>
            <a:rect l="l" t="t" r="r" b="b"/>
            <a:pathLst>
              <a:path w="4251025" h="3188269">
                <a:moveTo>
                  <a:pt x="0" y="0"/>
                </a:moveTo>
                <a:lnTo>
                  <a:pt x="4251026" y="0"/>
                </a:lnTo>
                <a:lnTo>
                  <a:pt x="4251026" y="3188269"/>
                </a:lnTo>
                <a:lnTo>
                  <a:pt x="0" y="3188269"/>
                </a:lnTo>
                <a:lnTo>
                  <a:pt x="0" y="0"/>
                </a:lnTo>
                <a:close/>
              </a:path>
            </a:pathLst>
          </a:custGeom>
          <a:blipFill>
            <a:blip r:embed="rId3"/>
            <a:stretch>
              <a:fillRect/>
            </a:stretch>
          </a:blipFill>
        </p:spPr>
      </p:sp>
      <p:sp>
        <p:nvSpPr>
          <p:cNvPr id="4" name="Freeform 4"/>
          <p:cNvSpPr/>
          <p:nvPr/>
        </p:nvSpPr>
        <p:spPr>
          <a:xfrm>
            <a:off x="9251364" y="2025623"/>
            <a:ext cx="2515044" cy="3353392"/>
          </a:xfrm>
          <a:custGeom>
            <a:avLst/>
            <a:gdLst/>
            <a:ahLst/>
            <a:cxnLst/>
            <a:rect l="l" t="t" r="r" b="b"/>
            <a:pathLst>
              <a:path w="2515044" h="3353392">
                <a:moveTo>
                  <a:pt x="0" y="0"/>
                </a:moveTo>
                <a:lnTo>
                  <a:pt x="2515044" y="0"/>
                </a:lnTo>
                <a:lnTo>
                  <a:pt x="2515044" y="3353392"/>
                </a:lnTo>
                <a:lnTo>
                  <a:pt x="0" y="3353392"/>
                </a:lnTo>
                <a:lnTo>
                  <a:pt x="0" y="0"/>
                </a:lnTo>
                <a:close/>
              </a:path>
            </a:pathLst>
          </a:custGeom>
          <a:blipFill>
            <a:blip r:embed="rId4"/>
            <a:stretch>
              <a:fillRect/>
            </a:stretch>
          </a:blipFill>
        </p:spPr>
      </p:sp>
      <p:sp>
        <p:nvSpPr>
          <p:cNvPr id="5" name="Freeform 5"/>
          <p:cNvSpPr/>
          <p:nvPr/>
        </p:nvSpPr>
        <p:spPr>
          <a:xfrm>
            <a:off x="12358279" y="2116385"/>
            <a:ext cx="2504668" cy="3339557"/>
          </a:xfrm>
          <a:custGeom>
            <a:avLst/>
            <a:gdLst/>
            <a:ahLst/>
            <a:cxnLst/>
            <a:rect l="l" t="t" r="r" b="b"/>
            <a:pathLst>
              <a:path w="2504668" h="3339557">
                <a:moveTo>
                  <a:pt x="0" y="0"/>
                </a:moveTo>
                <a:lnTo>
                  <a:pt x="2504668" y="0"/>
                </a:lnTo>
                <a:lnTo>
                  <a:pt x="2504668" y="3339558"/>
                </a:lnTo>
                <a:lnTo>
                  <a:pt x="0" y="3339558"/>
                </a:lnTo>
                <a:lnTo>
                  <a:pt x="0" y="0"/>
                </a:lnTo>
                <a:close/>
              </a:path>
            </a:pathLst>
          </a:custGeom>
          <a:blipFill>
            <a:blip r:embed="rId5"/>
            <a:stretch>
              <a:fillRect/>
            </a:stretch>
          </a:blipFill>
        </p:spPr>
      </p:sp>
      <p:sp>
        <p:nvSpPr>
          <p:cNvPr id="6" name="Freeform 6"/>
          <p:cNvSpPr/>
          <p:nvPr/>
        </p:nvSpPr>
        <p:spPr>
          <a:xfrm>
            <a:off x="15221785" y="2092385"/>
            <a:ext cx="2540669" cy="3387559"/>
          </a:xfrm>
          <a:custGeom>
            <a:avLst/>
            <a:gdLst/>
            <a:ahLst/>
            <a:cxnLst/>
            <a:rect l="l" t="t" r="r" b="b"/>
            <a:pathLst>
              <a:path w="2540669" h="3387559">
                <a:moveTo>
                  <a:pt x="0" y="0"/>
                </a:moveTo>
                <a:lnTo>
                  <a:pt x="2540669" y="0"/>
                </a:lnTo>
                <a:lnTo>
                  <a:pt x="2540669" y="3387558"/>
                </a:lnTo>
                <a:lnTo>
                  <a:pt x="0" y="3387558"/>
                </a:lnTo>
                <a:lnTo>
                  <a:pt x="0" y="0"/>
                </a:lnTo>
                <a:close/>
              </a:path>
            </a:pathLst>
          </a:custGeom>
          <a:blipFill>
            <a:blip r:embed="rId6"/>
            <a:stretch>
              <a:fillRect/>
            </a:stretch>
          </a:blipFill>
        </p:spPr>
      </p:sp>
      <p:sp>
        <p:nvSpPr>
          <p:cNvPr id="7" name="Freeform 7"/>
          <p:cNvSpPr/>
          <p:nvPr/>
        </p:nvSpPr>
        <p:spPr>
          <a:xfrm>
            <a:off x="1263549" y="5927828"/>
            <a:ext cx="3471147" cy="2603360"/>
          </a:xfrm>
          <a:custGeom>
            <a:avLst/>
            <a:gdLst/>
            <a:ahLst/>
            <a:cxnLst/>
            <a:rect l="l" t="t" r="r" b="b"/>
            <a:pathLst>
              <a:path w="3471147" h="2603360">
                <a:moveTo>
                  <a:pt x="0" y="0"/>
                </a:moveTo>
                <a:lnTo>
                  <a:pt x="3471147" y="0"/>
                </a:lnTo>
                <a:lnTo>
                  <a:pt x="3471147" y="2603360"/>
                </a:lnTo>
                <a:lnTo>
                  <a:pt x="0" y="2603360"/>
                </a:lnTo>
                <a:lnTo>
                  <a:pt x="0" y="0"/>
                </a:lnTo>
                <a:close/>
              </a:path>
            </a:pathLst>
          </a:custGeom>
          <a:blipFill>
            <a:blip r:embed="rId7"/>
            <a:stretch>
              <a:fillRect/>
            </a:stretch>
          </a:blipFill>
        </p:spPr>
      </p:sp>
      <p:sp>
        <p:nvSpPr>
          <p:cNvPr id="8" name="Freeform 8"/>
          <p:cNvSpPr/>
          <p:nvPr/>
        </p:nvSpPr>
        <p:spPr>
          <a:xfrm>
            <a:off x="5530632" y="5866970"/>
            <a:ext cx="2043808" cy="2725077"/>
          </a:xfrm>
          <a:custGeom>
            <a:avLst/>
            <a:gdLst/>
            <a:ahLst/>
            <a:cxnLst/>
            <a:rect l="l" t="t" r="r" b="b"/>
            <a:pathLst>
              <a:path w="2043808" h="2725077">
                <a:moveTo>
                  <a:pt x="0" y="0"/>
                </a:moveTo>
                <a:lnTo>
                  <a:pt x="2043808" y="0"/>
                </a:lnTo>
                <a:lnTo>
                  <a:pt x="2043808" y="2725077"/>
                </a:lnTo>
                <a:lnTo>
                  <a:pt x="0" y="2725077"/>
                </a:lnTo>
                <a:lnTo>
                  <a:pt x="0" y="0"/>
                </a:lnTo>
                <a:close/>
              </a:path>
            </a:pathLst>
          </a:custGeom>
          <a:blipFill>
            <a:blip r:embed="rId8"/>
            <a:stretch>
              <a:fillRect/>
            </a:stretch>
          </a:blipFill>
        </p:spPr>
      </p:sp>
      <p:sp>
        <p:nvSpPr>
          <p:cNvPr id="9" name="Freeform 9"/>
          <p:cNvSpPr/>
          <p:nvPr/>
        </p:nvSpPr>
        <p:spPr>
          <a:xfrm>
            <a:off x="8374540" y="5927828"/>
            <a:ext cx="3348090" cy="2511067"/>
          </a:xfrm>
          <a:custGeom>
            <a:avLst/>
            <a:gdLst/>
            <a:ahLst/>
            <a:cxnLst/>
            <a:rect l="l" t="t" r="r" b="b"/>
            <a:pathLst>
              <a:path w="3348090" h="2511067">
                <a:moveTo>
                  <a:pt x="0" y="0"/>
                </a:moveTo>
                <a:lnTo>
                  <a:pt x="3348090" y="0"/>
                </a:lnTo>
                <a:lnTo>
                  <a:pt x="3348090" y="2511068"/>
                </a:lnTo>
                <a:lnTo>
                  <a:pt x="0" y="2511068"/>
                </a:lnTo>
                <a:lnTo>
                  <a:pt x="0" y="0"/>
                </a:lnTo>
                <a:close/>
              </a:path>
            </a:pathLst>
          </a:custGeom>
          <a:blipFill>
            <a:blip r:embed="rId9"/>
            <a:stretch>
              <a:fillRect/>
            </a:stretch>
          </a:blipFill>
        </p:spPr>
      </p:sp>
      <p:sp>
        <p:nvSpPr>
          <p:cNvPr id="10" name="TextBox 10"/>
          <p:cNvSpPr txBox="1"/>
          <p:nvPr/>
        </p:nvSpPr>
        <p:spPr>
          <a:xfrm>
            <a:off x="413207" y="-277266"/>
            <a:ext cx="16717628" cy="1576069"/>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CONTRATOS DOTACIÓN SEDES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0488" y="2863719"/>
            <a:ext cx="4069232" cy="3051924"/>
          </a:xfrm>
          <a:custGeom>
            <a:avLst/>
            <a:gdLst/>
            <a:ahLst/>
            <a:cxnLst/>
            <a:rect l="l" t="t" r="r" b="b"/>
            <a:pathLst>
              <a:path w="4069232" h="3051924">
                <a:moveTo>
                  <a:pt x="0" y="0"/>
                </a:moveTo>
                <a:lnTo>
                  <a:pt x="4069232" y="0"/>
                </a:lnTo>
                <a:lnTo>
                  <a:pt x="4069232" y="3051923"/>
                </a:lnTo>
                <a:lnTo>
                  <a:pt x="0" y="3051923"/>
                </a:lnTo>
                <a:lnTo>
                  <a:pt x="0" y="0"/>
                </a:lnTo>
                <a:close/>
              </a:path>
            </a:pathLst>
          </a:custGeom>
          <a:blipFill>
            <a:blip r:embed="rId2"/>
            <a:stretch>
              <a:fillRect/>
            </a:stretch>
          </a:blipFill>
        </p:spPr>
      </p:sp>
      <p:sp>
        <p:nvSpPr>
          <p:cNvPr id="3" name="Freeform 3"/>
          <p:cNvSpPr/>
          <p:nvPr/>
        </p:nvSpPr>
        <p:spPr>
          <a:xfrm>
            <a:off x="108285" y="6455187"/>
            <a:ext cx="3991926" cy="2993944"/>
          </a:xfrm>
          <a:custGeom>
            <a:avLst/>
            <a:gdLst/>
            <a:ahLst/>
            <a:cxnLst/>
            <a:rect l="l" t="t" r="r" b="b"/>
            <a:pathLst>
              <a:path w="3991926" h="2993944">
                <a:moveTo>
                  <a:pt x="0" y="0"/>
                </a:moveTo>
                <a:lnTo>
                  <a:pt x="3991926" y="0"/>
                </a:lnTo>
                <a:lnTo>
                  <a:pt x="3991926" y="2993945"/>
                </a:lnTo>
                <a:lnTo>
                  <a:pt x="0" y="2993945"/>
                </a:lnTo>
                <a:lnTo>
                  <a:pt x="0" y="0"/>
                </a:lnTo>
                <a:close/>
              </a:path>
            </a:pathLst>
          </a:custGeom>
          <a:blipFill>
            <a:blip r:embed="rId3"/>
            <a:stretch>
              <a:fillRect/>
            </a:stretch>
          </a:blipFill>
        </p:spPr>
      </p:sp>
      <p:sp>
        <p:nvSpPr>
          <p:cNvPr id="4" name="Freeform 4"/>
          <p:cNvSpPr/>
          <p:nvPr/>
        </p:nvSpPr>
        <p:spPr>
          <a:xfrm>
            <a:off x="8202744" y="2739957"/>
            <a:ext cx="3878944" cy="2909208"/>
          </a:xfrm>
          <a:custGeom>
            <a:avLst/>
            <a:gdLst/>
            <a:ahLst/>
            <a:cxnLst/>
            <a:rect l="l" t="t" r="r" b="b"/>
            <a:pathLst>
              <a:path w="3878944" h="2909208">
                <a:moveTo>
                  <a:pt x="0" y="0"/>
                </a:moveTo>
                <a:lnTo>
                  <a:pt x="3878944" y="0"/>
                </a:lnTo>
                <a:lnTo>
                  <a:pt x="3878944" y="2909209"/>
                </a:lnTo>
                <a:lnTo>
                  <a:pt x="0" y="2909209"/>
                </a:lnTo>
                <a:lnTo>
                  <a:pt x="0" y="0"/>
                </a:lnTo>
                <a:close/>
              </a:path>
            </a:pathLst>
          </a:custGeom>
          <a:blipFill>
            <a:blip r:embed="rId4"/>
            <a:stretch>
              <a:fillRect/>
            </a:stretch>
          </a:blipFill>
        </p:spPr>
      </p:sp>
      <p:sp>
        <p:nvSpPr>
          <p:cNvPr id="5" name="Freeform 5"/>
          <p:cNvSpPr/>
          <p:nvPr/>
        </p:nvSpPr>
        <p:spPr>
          <a:xfrm>
            <a:off x="8527269" y="6577350"/>
            <a:ext cx="4341141" cy="3255856"/>
          </a:xfrm>
          <a:custGeom>
            <a:avLst/>
            <a:gdLst/>
            <a:ahLst/>
            <a:cxnLst/>
            <a:rect l="l" t="t" r="r" b="b"/>
            <a:pathLst>
              <a:path w="4341141" h="3255856">
                <a:moveTo>
                  <a:pt x="0" y="0"/>
                </a:moveTo>
                <a:lnTo>
                  <a:pt x="4341140" y="0"/>
                </a:lnTo>
                <a:lnTo>
                  <a:pt x="4341140" y="3255855"/>
                </a:lnTo>
                <a:lnTo>
                  <a:pt x="0" y="3255855"/>
                </a:lnTo>
                <a:lnTo>
                  <a:pt x="0" y="0"/>
                </a:lnTo>
                <a:close/>
              </a:path>
            </a:pathLst>
          </a:custGeom>
          <a:blipFill>
            <a:blip r:embed="rId5"/>
            <a:stretch>
              <a:fillRect/>
            </a:stretch>
          </a:blipFill>
        </p:spPr>
      </p:sp>
      <p:sp>
        <p:nvSpPr>
          <p:cNvPr id="6" name="Freeform 6"/>
          <p:cNvSpPr/>
          <p:nvPr/>
        </p:nvSpPr>
        <p:spPr>
          <a:xfrm>
            <a:off x="4524105" y="2863719"/>
            <a:ext cx="2802338" cy="3736451"/>
          </a:xfrm>
          <a:custGeom>
            <a:avLst/>
            <a:gdLst/>
            <a:ahLst/>
            <a:cxnLst/>
            <a:rect l="l" t="t" r="r" b="b"/>
            <a:pathLst>
              <a:path w="2802338" h="3736451">
                <a:moveTo>
                  <a:pt x="0" y="0"/>
                </a:moveTo>
                <a:lnTo>
                  <a:pt x="2802339" y="0"/>
                </a:lnTo>
                <a:lnTo>
                  <a:pt x="2802339" y="3736451"/>
                </a:lnTo>
                <a:lnTo>
                  <a:pt x="0" y="3736451"/>
                </a:lnTo>
                <a:lnTo>
                  <a:pt x="0" y="0"/>
                </a:lnTo>
                <a:close/>
              </a:path>
            </a:pathLst>
          </a:custGeom>
          <a:blipFill>
            <a:blip r:embed="rId6"/>
            <a:stretch>
              <a:fillRect/>
            </a:stretch>
          </a:blipFill>
        </p:spPr>
      </p:sp>
      <p:sp>
        <p:nvSpPr>
          <p:cNvPr id="7" name="Freeform 7"/>
          <p:cNvSpPr/>
          <p:nvPr/>
        </p:nvSpPr>
        <p:spPr>
          <a:xfrm>
            <a:off x="13743934" y="2405847"/>
            <a:ext cx="3037005" cy="4049340"/>
          </a:xfrm>
          <a:custGeom>
            <a:avLst/>
            <a:gdLst/>
            <a:ahLst/>
            <a:cxnLst/>
            <a:rect l="l" t="t" r="r" b="b"/>
            <a:pathLst>
              <a:path w="3037005" h="4049340">
                <a:moveTo>
                  <a:pt x="0" y="0"/>
                </a:moveTo>
                <a:lnTo>
                  <a:pt x="3037005" y="0"/>
                </a:lnTo>
                <a:lnTo>
                  <a:pt x="3037005" y="4049340"/>
                </a:lnTo>
                <a:lnTo>
                  <a:pt x="0" y="4049340"/>
                </a:lnTo>
                <a:lnTo>
                  <a:pt x="0" y="0"/>
                </a:lnTo>
                <a:close/>
              </a:path>
            </a:pathLst>
          </a:custGeom>
          <a:blipFill>
            <a:blip r:embed="rId7"/>
            <a:stretch>
              <a:fillRect/>
            </a:stretch>
          </a:blipFill>
        </p:spPr>
      </p:sp>
      <p:sp>
        <p:nvSpPr>
          <p:cNvPr id="8" name="Freeform 8"/>
          <p:cNvSpPr/>
          <p:nvPr/>
        </p:nvSpPr>
        <p:spPr>
          <a:xfrm>
            <a:off x="13743934" y="6782013"/>
            <a:ext cx="3795370" cy="2846528"/>
          </a:xfrm>
          <a:custGeom>
            <a:avLst/>
            <a:gdLst/>
            <a:ahLst/>
            <a:cxnLst/>
            <a:rect l="l" t="t" r="r" b="b"/>
            <a:pathLst>
              <a:path w="3795370" h="2846528">
                <a:moveTo>
                  <a:pt x="0" y="0"/>
                </a:moveTo>
                <a:lnTo>
                  <a:pt x="3795370" y="0"/>
                </a:lnTo>
                <a:lnTo>
                  <a:pt x="3795370" y="2846528"/>
                </a:lnTo>
                <a:lnTo>
                  <a:pt x="0" y="2846528"/>
                </a:lnTo>
                <a:lnTo>
                  <a:pt x="0" y="0"/>
                </a:lnTo>
                <a:close/>
              </a:path>
            </a:pathLst>
          </a:custGeom>
          <a:blipFill>
            <a:blip r:embed="rId8"/>
            <a:stretch>
              <a:fillRect/>
            </a:stretch>
          </a:blipFill>
        </p:spPr>
      </p:sp>
      <p:sp>
        <p:nvSpPr>
          <p:cNvPr id="9" name="Freeform 9"/>
          <p:cNvSpPr/>
          <p:nvPr/>
        </p:nvSpPr>
        <p:spPr>
          <a:xfrm>
            <a:off x="4524105" y="6904970"/>
            <a:ext cx="3682341" cy="2450431"/>
          </a:xfrm>
          <a:custGeom>
            <a:avLst/>
            <a:gdLst/>
            <a:ahLst/>
            <a:cxnLst/>
            <a:rect l="l" t="t" r="r" b="b"/>
            <a:pathLst>
              <a:path w="3682341" h="2450431">
                <a:moveTo>
                  <a:pt x="0" y="0"/>
                </a:moveTo>
                <a:lnTo>
                  <a:pt x="3682341" y="0"/>
                </a:lnTo>
                <a:lnTo>
                  <a:pt x="3682341" y="2450431"/>
                </a:lnTo>
                <a:lnTo>
                  <a:pt x="0" y="2450431"/>
                </a:lnTo>
                <a:lnTo>
                  <a:pt x="0" y="0"/>
                </a:lnTo>
                <a:close/>
              </a:path>
            </a:pathLst>
          </a:custGeom>
          <a:blipFill>
            <a:blip r:embed="rId9"/>
            <a:stretch>
              <a:fillRect/>
            </a:stretch>
          </a:blipFill>
        </p:spPr>
      </p:sp>
      <p:sp>
        <p:nvSpPr>
          <p:cNvPr id="10" name="TextBox 10"/>
          <p:cNvSpPr txBox="1"/>
          <p:nvPr/>
        </p:nvSpPr>
        <p:spPr>
          <a:xfrm>
            <a:off x="413207" y="-277266"/>
            <a:ext cx="16717628" cy="1576069"/>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CONTRATOS APOYO ACADÉMICO</a:t>
            </a:r>
          </a:p>
        </p:txBody>
      </p:sp>
      <p:sp>
        <p:nvSpPr>
          <p:cNvPr id="11" name="TextBox 11"/>
          <p:cNvSpPr txBox="1"/>
          <p:nvPr/>
        </p:nvSpPr>
        <p:spPr>
          <a:xfrm>
            <a:off x="2553306" y="1557308"/>
            <a:ext cx="2892667" cy="1001611"/>
          </a:xfrm>
          <a:prstGeom prst="rect">
            <a:avLst/>
          </a:prstGeom>
        </p:spPr>
        <p:txBody>
          <a:bodyPr lIns="0" tIns="0" rIns="0" bIns="0" rtlCol="0" anchor="t">
            <a:spAutoFit/>
          </a:bodyPr>
          <a:lstStyle/>
          <a:p>
            <a:pPr algn="ctr">
              <a:lnSpc>
                <a:spcPts val="4074"/>
              </a:lnSpc>
            </a:pPr>
            <a:r>
              <a:rPr lang="en-US" sz="2910">
                <a:solidFill>
                  <a:srgbClr val="120052"/>
                </a:solidFill>
                <a:latin typeface="Open Sans Bold"/>
              </a:rPr>
              <a:t>Área de matemáticas</a:t>
            </a:r>
          </a:p>
        </p:txBody>
      </p:sp>
      <p:sp>
        <p:nvSpPr>
          <p:cNvPr id="12" name="TextBox 12"/>
          <p:cNvSpPr txBox="1"/>
          <p:nvPr/>
        </p:nvSpPr>
        <p:spPr>
          <a:xfrm>
            <a:off x="10697839" y="1352375"/>
            <a:ext cx="3803479" cy="1001611"/>
          </a:xfrm>
          <a:prstGeom prst="rect">
            <a:avLst/>
          </a:prstGeom>
        </p:spPr>
        <p:txBody>
          <a:bodyPr lIns="0" tIns="0" rIns="0" bIns="0" rtlCol="0" anchor="t">
            <a:spAutoFit/>
          </a:bodyPr>
          <a:lstStyle/>
          <a:p>
            <a:pPr algn="ctr">
              <a:lnSpc>
                <a:spcPts val="4074"/>
              </a:lnSpc>
            </a:pPr>
            <a:r>
              <a:rPr lang="en-US" sz="2910">
                <a:solidFill>
                  <a:srgbClr val="120052"/>
                </a:solidFill>
                <a:latin typeface="Open Sans Bold"/>
              </a:rPr>
              <a:t>Área de educación física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668081" y="3570072"/>
            <a:ext cx="3321068" cy="4428091"/>
          </a:xfrm>
          <a:custGeom>
            <a:avLst/>
            <a:gdLst/>
            <a:ahLst/>
            <a:cxnLst/>
            <a:rect l="l" t="t" r="r" b="b"/>
            <a:pathLst>
              <a:path w="3321068" h="4428091">
                <a:moveTo>
                  <a:pt x="0" y="0"/>
                </a:moveTo>
                <a:lnTo>
                  <a:pt x="3321068" y="0"/>
                </a:lnTo>
                <a:lnTo>
                  <a:pt x="3321068" y="4428091"/>
                </a:lnTo>
                <a:lnTo>
                  <a:pt x="0" y="4428091"/>
                </a:lnTo>
                <a:lnTo>
                  <a:pt x="0" y="0"/>
                </a:lnTo>
                <a:close/>
              </a:path>
            </a:pathLst>
          </a:custGeom>
          <a:blipFill>
            <a:blip r:embed="rId2"/>
            <a:stretch>
              <a:fillRect/>
            </a:stretch>
          </a:blipFill>
        </p:spPr>
      </p:sp>
      <p:sp>
        <p:nvSpPr>
          <p:cNvPr id="3" name="Freeform 3"/>
          <p:cNvSpPr/>
          <p:nvPr/>
        </p:nvSpPr>
        <p:spPr>
          <a:xfrm>
            <a:off x="10147716" y="3396408"/>
            <a:ext cx="6983119" cy="5237340"/>
          </a:xfrm>
          <a:custGeom>
            <a:avLst/>
            <a:gdLst/>
            <a:ahLst/>
            <a:cxnLst/>
            <a:rect l="l" t="t" r="r" b="b"/>
            <a:pathLst>
              <a:path w="6983119" h="5237340">
                <a:moveTo>
                  <a:pt x="0" y="0"/>
                </a:moveTo>
                <a:lnTo>
                  <a:pt x="6983119" y="0"/>
                </a:lnTo>
                <a:lnTo>
                  <a:pt x="6983119" y="5237339"/>
                </a:lnTo>
                <a:lnTo>
                  <a:pt x="0" y="5237339"/>
                </a:lnTo>
                <a:lnTo>
                  <a:pt x="0" y="0"/>
                </a:lnTo>
                <a:close/>
              </a:path>
            </a:pathLst>
          </a:custGeom>
          <a:blipFill>
            <a:blip r:embed="rId3"/>
            <a:stretch>
              <a:fillRect/>
            </a:stretch>
          </a:blipFill>
        </p:spPr>
      </p:sp>
      <p:sp>
        <p:nvSpPr>
          <p:cNvPr id="4" name="Freeform 4"/>
          <p:cNvSpPr/>
          <p:nvPr/>
        </p:nvSpPr>
        <p:spPr>
          <a:xfrm>
            <a:off x="3847382" y="2847890"/>
            <a:ext cx="5550110" cy="3121937"/>
          </a:xfrm>
          <a:custGeom>
            <a:avLst/>
            <a:gdLst/>
            <a:ahLst/>
            <a:cxnLst/>
            <a:rect l="l" t="t" r="r" b="b"/>
            <a:pathLst>
              <a:path w="5550110" h="3121937">
                <a:moveTo>
                  <a:pt x="0" y="0"/>
                </a:moveTo>
                <a:lnTo>
                  <a:pt x="5550109" y="0"/>
                </a:lnTo>
                <a:lnTo>
                  <a:pt x="5550109" y="3121936"/>
                </a:lnTo>
                <a:lnTo>
                  <a:pt x="0" y="3121936"/>
                </a:lnTo>
                <a:lnTo>
                  <a:pt x="0" y="0"/>
                </a:lnTo>
                <a:close/>
              </a:path>
            </a:pathLst>
          </a:custGeom>
          <a:blipFill>
            <a:blip r:embed="rId4"/>
            <a:stretch>
              <a:fillRect/>
            </a:stretch>
          </a:blipFill>
        </p:spPr>
      </p:sp>
      <p:sp>
        <p:nvSpPr>
          <p:cNvPr id="5" name="Freeform 5"/>
          <p:cNvSpPr/>
          <p:nvPr/>
        </p:nvSpPr>
        <p:spPr>
          <a:xfrm>
            <a:off x="4401539" y="6160326"/>
            <a:ext cx="4995952" cy="3746964"/>
          </a:xfrm>
          <a:custGeom>
            <a:avLst/>
            <a:gdLst/>
            <a:ahLst/>
            <a:cxnLst/>
            <a:rect l="l" t="t" r="r" b="b"/>
            <a:pathLst>
              <a:path w="4995952" h="3746964">
                <a:moveTo>
                  <a:pt x="0" y="0"/>
                </a:moveTo>
                <a:lnTo>
                  <a:pt x="4995952" y="0"/>
                </a:lnTo>
                <a:lnTo>
                  <a:pt x="4995952" y="3746964"/>
                </a:lnTo>
                <a:lnTo>
                  <a:pt x="0" y="3746964"/>
                </a:lnTo>
                <a:lnTo>
                  <a:pt x="0" y="0"/>
                </a:lnTo>
                <a:close/>
              </a:path>
            </a:pathLst>
          </a:custGeom>
          <a:blipFill>
            <a:blip r:embed="rId5"/>
            <a:stretch>
              <a:fillRect/>
            </a:stretch>
          </a:blipFill>
        </p:spPr>
      </p:sp>
      <p:sp>
        <p:nvSpPr>
          <p:cNvPr id="6" name="TextBox 6"/>
          <p:cNvSpPr txBox="1"/>
          <p:nvPr/>
        </p:nvSpPr>
        <p:spPr>
          <a:xfrm>
            <a:off x="413207" y="-277266"/>
            <a:ext cx="16717628" cy="1576069"/>
          </a:xfrm>
          <a:prstGeom prst="rect">
            <a:avLst/>
          </a:prstGeom>
        </p:spPr>
        <p:txBody>
          <a:bodyPr lIns="0" tIns="0" rIns="0" bIns="0" rtlCol="0" anchor="t">
            <a:spAutoFit/>
          </a:bodyPr>
          <a:lstStyle/>
          <a:p>
            <a:pPr algn="ctr">
              <a:lnSpc>
                <a:spcPts val="12880"/>
              </a:lnSpc>
            </a:pPr>
            <a:r>
              <a:rPr lang="en-US" sz="9200">
                <a:solidFill>
                  <a:srgbClr val="120052"/>
                </a:solidFill>
                <a:latin typeface="Gagalin"/>
              </a:rPr>
              <a:t>CONTRATOS APOYO ACADÉMICO</a:t>
            </a:r>
          </a:p>
        </p:txBody>
      </p:sp>
      <p:sp>
        <p:nvSpPr>
          <p:cNvPr id="7" name="TextBox 7"/>
          <p:cNvSpPr txBox="1"/>
          <p:nvPr/>
        </p:nvSpPr>
        <p:spPr>
          <a:xfrm>
            <a:off x="10421749" y="2234736"/>
            <a:ext cx="7029224" cy="613154"/>
          </a:xfrm>
          <a:prstGeom prst="rect">
            <a:avLst/>
          </a:prstGeom>
        </p:spPr>
        <p:txBody>
          <a:bodyPr lIns="0" tIns="0" rIns="0" bIns="0" rtlCol="0" anchor="t">
            <a:spAutoFit/>
          </a:bodyPr>
          <a:lstStyle/>
          <a:p>
            <a:pPr algn="ctr">
              <a:lnSpc>
                <a:spcPts val="5054"/>
              </a:lnSpc>
            </a:pPr>
            <a:r>
              <a:rPr lang="en-US" sz="3610">
                <a:solidFill>
                  <a:srgbClr val="120052"/>
                </a:solidFill>
                <a:latin typeface="Open Sans Bold"/>
              </a:rPr>
              <a:t>Área de informática</a:t>
            </a:r>
          </a:p>
        </p:txBody>
      </p:sp>
      <p:sp>
        <p:nvSpPr>
          <p:cNvPr id="8" name="TextBox 8"/>
          <p:cNvSpPr txBox="1"/>
          <p:nvPr/>
        </p:nvSpPr>
        <p:spPr>
          <a:xfrm>
            <a:off x="1028700" y="2045024"/>
            <a:ext cx="3803479" cy="613154"/>
          </a:xfrm>
          <a:prstGeom prst="rect">
            <a:avLst/>
          </a:prstGeom>
        </p:spPr>
        <p:txBody>
          <a:bodyPr lIns="0" tIns="0" rIns="0" bIns="0" rtlCol="0" anchor="t">
            <a:spAutoFit/>
          </a:bodyPr>
          <a:lstStyle/>
          <a:p>
            <a:pPr algn="ctr">
              <a:lnSpc>
                <a:spcPts val="5054"/>
              </a:lnSpc>
            </a:pPr>
            <a:r>
              <a:rPr lang="en-US" sz="3610">
                <a:solidFill>
                  <a:srgbClr val="120052"/>
                </a:solidFill>
                <a:latin typeface="Open Sans Bold"/>
              </a:rPr>
              <a:t>Área de inglés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1218669" y="1557683"/>
            <a:ext cx="2642866" cy="3766450"/>
          </a:xfrm>
          <a:custGeom>
            <a:avLst/>
            <a:gdLst/>
            <a:ahLst/>
            <a:cxnLst/>
            <a:rect l="l" t="t" r="r" b="b"/>
            <a:pathLst>
              <a:path w="2642866" h="3766450">
                <a:moveTo>
                  <a:pt x="0" y="0"/>
                </a:moveTo>
                <a:lnTo>
                  <a:pt x="2642866" y="0"/>
                </a:lnTo>
                <a:lnTo>
                  <a:pt x="2642866" y="3766450"/>
                </a:lnTo>
                <a:lnTo>
                  <a:pt x="0" y="3766450"/>
                </a:lnTo>
                <a:lnTo>
                  <a:pt x="0" y="0"/>
                </a:lnTo>
                <a:close/>
              </a:path>
            </a:pathLst>
          </a:custGeom>
          <a:blipFill>
            <a:blip r:embed="rId2"/>
            <a:stretch>
              <a:fillRect/>
            </a:stretch>
          </a:blipFill>
        </p:spPr>
      </p:sp>
      <p:sp>
        <p:nvSpPr>
          <p:cNvPr id="3" name="Freeform 3"/>
          <p:cNvSpPr/>
          <p:nvPr/>
        </p:nvSpPr>
        <p:spPr>
          <a:xfrm>
            <a:off x="4618187" y="1557683"/>
            <a:ext cx="2715833" cy="3846607"/>
          </a:xfrm>
          <a:custGeom>
            <a:avLst/>
            <a:gdLst/>
            <a:ahLst/>
            <a:cxnLst/>
            <a:rect l="l" t="t" r="r" b="b"/>
            <a:pathLst>
              <a:path w="2715833" h="3846607">
                <a:moveTo>
                  <a:pt x="0" y="0"/>
                </a:moveTo>
                <a:lnTo>
                  <a:pt x="2715832" y="0"/>
                </a:lnTo>
                <a:lnTo>
                  <a:pt x="2715832" y="3846607"/>
                </a:lnTo>
                <a:lnTo>
                  <a:pt x="0" y="3846607"/>
                </a:lnTo>
                <a:lnTo>
                  <a:pt x="0" y="0"/>
                </a:lnTo>
                <a:close/>
              </a:path>
            </a:pathLst>
          </a:custGeom>
          <a:blipFill>
            <a:blip r:embed="rId3"/>
            <a:stretch>
              <a:fillRect/>
            </a:stretch>
          </a:blipFill>
        </p:spPr>
      </p:sp>
      <p:sp>
        <p:nvSpPr>
          <p:cNvPr id="4" name="Freeform 4"/>
          <p:cNvSpPr/>
          <p:nvPr/>
        </p:nvSpPr>
        <p:spPr>
          <a:xfrm>
            <a:off x="8794434" y="1444941"/>
            <a:ext cx="2511546" cy="3698559"/>
          </a:xfrm>
          <a:custGeom>
            <a:avLst/>
            <a:gdLst/>
            <a:ahLst/>
            <a:cxnLst/>
            <a:rect l="l" t="t" r="r" b="b"/>
            <a:pathLst>
              <a:path w="2511546" h="3698559">
                <a:moveTo>
                  <a:pt x="0" y="0"/>
                </a:moveTo>
                <a:lnTo>
                  <a:pt x="2511546" y="0"/>
                </a:lnTo>
                <a:lnTo>
                  <a:pt x="2511546" y="3698559"/>
                </a:lnTo>
                <a:lnTo>
                  <a:pt x="0" y="3698559"/>
                </a:lnTo>
                <a:lnTo>
                  <a:pt x="0" y="0"/>
                </a:lnTo>
                <a:close/>
              </a:path>
            </a:pathLst>
          </a:custGeom>
          <a:blipFill>
            <a:blip r:embed="rId4"/>
            <a:stretch>
              <a:fillRect/>
            </a:stretch>
          </a:blipFill>
        </p:spPr>
      </p:sp>
      <p:sp>
        <p:nvSpPr>
          <p:cNvPr id="5" name="Freeform 5"/>
          <p:cNvSpPr/>
          <p:nvPr/>
        </p:nvSpPr>
        <p:spPr>
          <a:xfrm>
            <a:off x="1218669" y="5795680"/>
            <a:ext cx="3066417" cy="4088556"/>
          </a:xfrm>
          <a:custGeom>
            <a:avLst/>
            <a:gdLst/>
            <a:ahLst/>
            <a:cxnLst/>
            <a:rect l="l" t="t" r="r" b="b"/>
            <a:pathLst>
              <a:path w="3066417" h="4088556">
                <a:moveTo>
                  <a:pt x="0" y="0"/>
                </a:moveTo>
                <a:lnTo>
                  <a:pt x="3066417" y="0"/>
                </a:lnTo>
                <a:lnTo>
                  <a:pt x="3066417" y="4088556"/>
                </a:lnTo>
                <a:lnTo>
                  <a:pt x="0" y="4088556"/>
                </a:lnTo>
                <a:lnTo>
                  <a:pt x="0" y="0"/>
                </a:lnTo>
                <a:close/>
              </a:path>
            </a:pathLst>
          </a:custGeom>
          <a:blipFill>
            <a:blip r:embed="rId5"/>
            <a:stretch>
              <a:fillRect/>
            </a:stretch>
          </a:blipFill>
        </p:spPr>
      </p:sp>
      <p:sp>
        <p:nvSpPr>
          <p:cNvPr id="6" name="Freeform 6"/>
          <p:cNvSpPr/>
          <p:nvPr/>
        </p:nvSpPr>
        <p:spPr>
          <a:xfrm>
            <a:off x="6214322" y="5731677"/>
            <a:ext cx="3162422" cy="4216563"/>
          </a:xfrm>
          <a:custGeom>
            <a:avLst/>
            <a:gdLst/>
            <a:ahLst/>
            <a:cxnLst/>
            <a:rect l="l" t="t" r="r" b="b"/>
            <a:pathLst>
              <a:path w="3162422" h="4216563">
                <a:moveTo>
                  <a:pt x="0" y="0"/>
                </a:moveTo>
                <a:lnTo>
                  <a:pt x="3162422" y="0"/>
                </a:lnTo>
                <a:lnTo>
                  <a:pt x="3162422" y="4216562"/>
                </a:lnTo>
                <a:lnTo>
                  <a:pt x="0" y="4216562"/>
                </a:lnTo>
                <a:lnTo>
                  <a:pt x="0" y="0"/>
                </a:lnTo>
                <a:close/>
              </a:path>
            </a:pathLst>
          </a:custGeom>
          <a:blipFill>
            <a:blip r:embed="rId6"/>
            <a:stretch>
              <a:fillRect/>
            </a:stretch>
          </a:blipFill>
        </p:spPr>
      </p:sp>
      <p:sp>
        <p:nvSpPr>
          <p:cNvPr id="7" name="Freeform 7"/>
          <p:cNvSpPr/>
          <p:nvPr/>
        </p:nvSpPr>
        <p:spPr>
          <a:xfrm>
            <a:off x="11305980" y="6046601"/>
            <a:ext cx="6376380" cy="3586714"/>
          </a:xfrm>
          <a:custGeom>
            <a:avLst/>
            <a:gdLst/>
            <a:ahLst/>
            <a:cxnLst/>
            <a:rect l="l" t="t" r="r" b="b"/>
            <a:pathLst>
              <a:path w="6376380" h="3586714">
                <a:moveTo>
                  <a:pt x="0" y="0"/>
                </a:moveTo>
                <a:lnTo>
                  <a:pt x="6376380" y="0"/>
                </a:lnTo>
                <a:lnTo>
                  <a:pt x="6376380" y="3586714"/>
                </a:lnTo>
                <a:lnTo>
                  <a:pt x="0" y="3586714"/>
                </a:lnTo>
                <a:lnTo>
                  <a:pt x="0" y="0"/>
                </a:lnTo>
                <a:close/>
              </a:path>
            </a:pathLst>
          </a:custGeom>
          <a:blipFill>
            <a:blip r:embed="rId7"/>
            <a:stretch>
              <a:fillRect/>
            </a:stretch>
          </a:blipFill>
        </p:spPr>
      </p:sp>
      <p:sp>
        <p:nvSpPr>
          <p:cNvPr id="8" name="Freeform 8"/>
          <p:cNvSpPr/>
          <p:nvPr/>
        </p:nvSpPr>
        <p:spPr>
          <a:xfrm>
            <a:off x="12342035" y="1339613"/>
            <a:ext cx="5603455" cy="4202591"/>
          </a:xfrm>
          <a:custGeom>
            <a:avLst/>
            <a:gdLst/>
            <a:ahLst/>
            <a:cxnLst/>
            <a:rect l="l" t="t" r="r" b="b"/>
            <a:pathLst>
              <a:path w="5603455" h="4202591">
                <a:moveTo>
                  <a:pt x="0" y="0"/>
                </a:moveTo>
                <a:lnTo>
                  <a:pt x="5603455" y="0"/>
                </a:lnTo>
                <a:lnTo>
                  <a:pt x="5603455" y="4202591"/>
                </a:lnTo>
                <a:lnTo>
                  <a:pt x="0" y="4202591"/>
                </a:lnTo>
                <a:lnTo>
                  <a:pt x="0" y="0"/>
                </a:lnTo>
                <a:close/>
              </a:path>
            </a:pathLst>
          </a:custGeom>
          <a:blipFill>
            <a:blip r:embed="rId8"/>
            <a:stretch>
              <a:fillRect/>
            </a:stretch>
          </a:blipFill>
        </p:spPr>
      </p:sp>
      <p:sp>
        <p:nvSpPr>
          <p:cNvPr id="9" name="TextBox 9"/>
          <p:cNvSpPr txBox="1"/>
          <p:nvPr/>
        </p:nvSpPr>
        <p:spPr>
          <a:xfrm>
            <a:off x="734176" y="-52582"/>
            <a:ext cx="16120515" cy="1221929"/>
          </a:xfrm>
          <a:prstGeom prst="rect">
            <a:avLst/>
          </a:prstGeom>
        </p:spPr>
        <p:txBody>
          <a:bodyPr lIns="0" tIns="0" rIns="0" bIns="0" rtlCol="0" anchor="t">
            <a:spAutoFit/>
          </a:bodyPr>
          <a:lstStyle/>
          <a:p>
            <a:pPr algn="ctr">
              <a:lnSpc>
                <a:spcPts val="9997"/>
              </a:lnSpc>
            </a:pPr>
            <a:r>
              <a:rPr lang="en-US" sz="7140">
                <a:solidFill>
                  <a:srgbClr val="120052"/>
                </a:solidFill>
                <a:latin typeface="Gagalin"/>
              </a:rPr>
              <a:t>APROVECHAMIENTO DE TIEMPO LIBRE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AADF02"/>
        </a:solidFill>
        <a:effectLst/>
      </p:bgPr>
    </p:bg>
    <p:spTree>
      <p:nvGrpSpPr>
        <p:cNvPr id="1" name=""/>
        <p:cNvGrpSpPr/>
        <p:nvPr/>
      </p:nvGrpSpPr>
      <p:grpSpPr>
        <a:xfrm>
          <a:off x="0" y="0"/>
          <a:ext cx="0" cy="0"/>
          <a:chOff x="0" y="0"/>
          <a:chExt cx="0" cy="0"/>
        </a:xfrm>
      </p:grpSpPr>
      <p:sp>
        <p:nvSpPr>
          <p:cNvPr id="2" name="Freeform 2"/>
          <p:cNvSpPr/>
          <p:nvPr/>
        </p:nvSpPr>
        <p:spPr>
          <a:xfrm>
            <a:off x="350555" y="1912577"/>
            <a:ext cx="7169871" cy="3230923"/>
          </a:xfrm>
          <a:custGeom>
            <a:avLst/>
            <a:gdLst/>
            <a:ahLst/>
            <a:cxnLst/>
            <a:rect l="l" t="t" r="r" b="b"/>
            <a:pathLst>
              <a:path w="7169871" h="3230923">
                <a:moveTo>
                  <a:pt x="0" y="0"/>
                </a:moveTo>
                <a:lnTo>
                  <a:pt x="7169871" y="0"/>
                </a:lnTo>
                <a:lnTo>
                  <a:pt x="7169871" y="3230923"/>
                </a:lnTo>
                <a:lnTo>
                  <a:pt x="0" y="3230923"/>
                </a:lnTo>
                <a:lnTo>
                  <a:pt x="0" y="0"/>
                </a:lnTo>
                <a:close/>
              </a:path>
            </a:pathLst>
          </a:custGeom>
          <a:blipFill>
            <a:blip r:embed="rId2"/>
            <a:stretch>
              <a:fillRect/>
            </a:stretch>
          </a:blipFill>
        </p:spPr>
      </p:sp>
      <p:sp>
        <p:nvSpPr>
          <p:cNvPr id="3" name="Freeform 3"/>
          <p:cNvSpPr/>
          <p:nvPr/>
        </p:nvSpPr>
        <p:spPr>
          <a:xfrm>
            <a:off x="531630" y="5651849"/>
            <a:ext cx="7169871" cy="3230923"/>
          </a:xfrm>
          <a:custGeom>
            <a:avLst/>
            <a:gdLst/>
            <a:ahLst/>
            <a:cxnLst/>
            <a:rect l="l" t="t" r="r" b="b"/>
            <a:pathLst>
              <a:path w="7169871" h="3230923">
                <a:moveTo>
                  <a:pt x="0" y="0"/>
                </a:moveTo>
                <a:lnTo>
                  <a:pt x="7169871" y="0"/>
                </a:lnTo>
                <a:lnTo>
                  <a:pt x="7169871" y="3230923"/>
                </a:lnTo>
                <a:lnTo>
                  <a:pt x="0" y="3230923"/>
                </a:lnTo>
                <a:lnTo>
                  <a:pt x="0" y="0"/>
                </a:lnTo>
                <a:close/>
              </a:path>
            </a:pathLst>
          </a:custGeom>
          <a:blipFill>
            <a:blip r:embed="rId3"/>
            <a:stretch>
              <a:fillRect/>
            </a:stretch>
          </a:blipFill>
        </p:spPr>
      </p:sp>
      <p:sp>
        <p:nvSpPr>
          <p:cNvPr id="4" name="Freeform 4"/>
          <p:cNvSpPr/>
          <p:nvPr/>
        </p:nvSpPr>
        <p:spPr>
          <a:xfrm>
            <a:off x="8272901" y="2281100"/>
            <a:ext cx="4012453" cy="5345482"/>
          </a:xfrm>
          <a:custGeom>
            <a:avLst/>
            <a:gdLst/>
            <a:ahLst/>
            <a:cxnLst/>
            <a:rect l="l" t="t" r="r" b="b"/>
            <a:pathLst>
              <a:path w="4012453" h="5345482">
                <a:moveTo>
                  <a:pt x="0" y="0"/>
                </a:moveTo>
                <a:lnTo>
                  <a:pt x="4012452" y="0"/>
                </a:lnTo>
                <a:lnTo>
                  <a:pt x="4012452" y="5345483"/>
                </a:lnTo>
                <a:lnTo>
                  <a:pt x="0" y="5345483"/>
                </a:lnTo>
                <a:lnTo>
                  <a:pt x="0" y="0"/>
                </a:lnTo>
                <a:close/>
              </a:path>
            </a:pathLst>
          </a:custGeom>
          <a:blipFill>
            <a:blip r:embed="rId4"/>
            <a:stretch>
              <a:fillRect/>
            </a:stretch>
          </a:blipFill>
        </p:spPr>
      </p:sp>
      <p:sp>
        <p:nvSpPr>
          <p:cNvPr id="5" name="Freeform 5"/>
          <p:cNvSpPr/>
          <p:nvPr/>
        </p:nvSpPr>
        <p:spPr>
          <a:xfrm>
            <a:off x="13033286" y="6302422"/>
            <a:ext cx="5034099" cy="3778721"/>
          </a:xfrm>
          <a:custGeom>
            <a:avLst/>
            <a:gdLst/>
            <a:ahLst/>
            <a:cxnLst/>
            <a:rect l="l" t="t" r="r" b="b"/>
            <a:pathLst>
              <a:path w="5034099" h="3778721">
                <a:moveTo>
                  <a:pt x="0" y="0"/>
                </a:moveTo>
                <a:lnTo>
                  <a:pt x="5034099" y="0"/>
                </a:lnTo>
                <a:lnTo>
                  <a:pt x="5034099" y="3778720"/>
                </a:lnTo>
                <a:lnTo>
                  <a:pt x="0" y="3778720"/>
                </a:lnTo>
                <a:lnTo>
                  <a:pt x="0" y="0"/>
                </a:lnTo>
                <a:close/>
              </a:path>
            </a:pathLst>
          </a:custGeom>
          <a:blipFill>
            <a:blip r:embed="rId5"/>
            <a:stretch>
              <a:fillRect/>
            </a:stretch>
          </a:blipFill>
        </p:spPr>
      </p:sp>
      <p:sp>
        <p:nvSpPr>
          <p:cNvPr id="6" name="Freeform 6"/>
          <p:cNvSpPr/>
          <p:nvPr/>
        </p:nvSpPr>
        <p:spPr>
          <a:xfrm>
            <a:off x="13033286" y="1821543"/>
            <a:ext cx="4932752" cy="3702647"/>
          </a:xfrm>
          <a:custGeom>
            <a:avLst/>
            <a:gdLst/>
            <a:ahLst/>
            <a:cxnLst/>
            <a:rect l="l" t="t" r="r" b="b"/>
            <a:pathLst>
              <a:path w="4932752" h="3702647">
                <a:moveTo>
                  <a:pt x="0" y="0"/>
                </a:moveTo>
                <a:lnTo>
                  <a:pt x="4932751" y="0"/>
                </a:lnTo>
                <a:lnTo>
                  <a:pt x="4932751" y="3702646"/>
                </a:lnTo>
                <a:lnTo>
                  <a:pt x="0" y="3702646"/>
                </a:lnTo>
                <a:lnTo>
                  <a:pt x="0" y="0"/>
                </a:lnTo>
                <a:close/>
              </a:path>
            </a:pathLst>
          </a:custGeom>
          <a:blipFill>
            <a:blip r:embed="rId6"/>
            <a:stretch>
              <a:fillRect/>
            </a:stretch>
          </a:blipFill>
        </p:spPr>
      </p:sp>
      <p:sp>
        <p:nvSpPr>
          <p:cNvPr id="7" name="TextBox 7"/>
          <p:cNvSpPr txBox="1"/>
          <p:nvPr/>
        </p:nvSpPr>
        <p:spPr>
          <a:xfrm>
            <a:off x="734176" y="-52582"/>
            <a:ext cx="16120515" cy="1221929"/>
          </a:xfrm>
          <a:prstGeom prst="rect">
            <a:avLst/>
          </a:prstGeom>
        </p:spPr>
        <p:txBody>
          <a:bodyPr lIns="0" tIns="0" rIns="0" bIns="0" rtlCol="0" anchor="t">
            <a:spAutoFit/>
          </a:bodyPr>
          <a:lstStyle/>
          <a:p>
            <a:pPr algn="ctr">
              <a:lnSpc>
                <a:spcPts val="9997"/>
              </a:lnSpc>
            </a:pPr>
            <a:r>
              <a:rPr lang="en-US" sz="7140">
                <a:solidFill>
                  <a:srgbClr val="120052"/>
                </a:solidFill>
                <a:latin typeface="Gagalin"/>
              </a:rPr>
              <a:t>SALIDAS TÉCNICAS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288241">
            <a:off x="-3415132" y="-733354"/>
            <a:ext cx="11753708" cy="1175370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ADF02"/>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r">
                <a:lnSpc>
                  <a:spcPts val="3360"/>
                </a:lnSpc>
              </a:pPr>
              <a:endParaRPr/>
            </a:p>
          </p:txBody>
        </p:sp>
      </p:grpSp>
      <p:sp>
        <p:nvSpPr>
          <p:cNvPr id="5" name="TextBox 5"/>
          <p:cNvSpPr txBox="1"/>
          <p:nvPr/>
        </p:nvSpPr>
        <p:spPr>
          <a:xfrm>
            <a:off x="797122" y="3731539"/>
            <a:ext cx="15394531" cy="1411961"/>
          </a:xfrm>
          <a:prstGeom prst="rect">
            <a:avLst/>
          </a:prstGeom>
        </p:spPr>
        <p:txBody>
          <a:bodyPr lIns="0" tIns="0" rIns="0" bIns="0" rtlCol="0" anchor="t">
            <a:spAutoFit/>
          </a:bodyPr>
          <a:lstStyle/>
          <a:p>
            <a:pPr algn="ctr">
              <a:lnSpc>
                <a:spcPts val="8229"/>
              </a:lnSpc>
            </a:pPr>
            <a:r>
              <a:rPr lang="en-US" sz="7156" spc="-143">
                <a:solidFill>
                  <a:srgbClr val="F4F6FC"/>
                </a:solidFill>
                <a:latin typeface="Montserrat Bold"/>
              </a:rPr>
              <a:t>GRACIAS POR  </a:t>
            </a:r>
            <a:r>
              <a:rPr lang="en-US" sz="7156" spc="-143">
                <a:solidFill>
                  <a:srgbClr val="120052"/>
                </a:solidFill>
                <a:latin typeface="Montserrat Bold"/>
              </a:rPr>
              <a:t>SU ATENCIÓN </a:t>
            </a:r>
          </a:p>
          <a:p>
            <a:pPr>
              <a:lnSpc>
                <a:spcPts val="2939"/>
              </a:lnSpc>
            </a:pPr>
            <a:endParaRPr lang="en-US" sz="7156" spc="-143">
              <a:solidFill>
                <a:srgbClr val="120052"/>
              </a:solidFill>
              <a:latin typeface="Montserrat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1729</Words>
  <Application>Microsoft Office PowerPoint</Application>
  <PresentationFormat>Personalizado</PresentationFormat>
  <Paragraphs>187</Paragraphs>
  <Slides>52</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52</vt:i4>
      </vt:variant>
    </vt:vector>
  </HeadingPairs>
  <TitlesOfParts>
    <vt:vector size="60" baseType="lpstr">
      <vt:lpstr>Gagalin</vt:lpstr>
      <vt:lpstr>Roboto Bold</vt:lpstr>
      <vt:lpstr>Calibri</vt:lpstr>
      <vt:lpstr>Montserrat Bold</vt:lpstr>
      <vt:lpstr>Open Sans Bold</vt:lpstr>
      <vt:lpstr>Archivo Black</vt:lpstr>
      <vt:lpstr>Arial</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Rendición de cuentas 2023</dc:title>
  <dc:creator>ADMIN</dc:creator>
  <cp:lastModifiedBy>ADMIN</cp:lastModifiedBy>
  <cp:revision>4</cp:revision>
  <dcterms:created xsi:type="dcterms:W3CDTF">2006-08-16T00:00:00Z</dcterms:created>
  <dcterms:modified xsi:type="dcterms:W3CDTF">2024-03-04T14:20:30Z</dcterms:modified>
  <dc:identifier>DAF9V_wqF4Y</dc:identifier>
</cp:coreProperties>
</file>